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9" r:id="rId2"/>
    <p:sldId id="261" r:id="rId3"/>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121" d="100"/>
          <a:sy n="121" d="100"/>
        </p:scale>
        <p:origin x="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A375B-45F1-444C-961D-A5ECCA86ABD7}" type="datetimeFigureOut">
              <a:rPr lang="hu-HU" smtClean="0"/>
              <a:t>2016. 09. 19.</a:t>
            </a:fld>
            <a:endParaRPr lang="hu-H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E5834-7539-4359-A1DD-498DFAE7E84B}" type="slidenum">
              <a:rPr lang="hu-HU" smtClean="0"/>
              <a:t>‹#›</a:t>
            </a:fld>
            <a:endParaRPr lang="hu-HU"/>
          </a:p>
        </p:txBody>
      </p:sp>
    </p:spTree>
    <p:extLst>
      <p:ext uri="{BB962C8B-B14F-4D97-AF65-F5344CB8AC3E}">
        <p14:creationId xmlns:p14="http://schemas.microsoft.com/office/powerpoint/2010/main" val="362841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9/19/2016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856432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26032683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680559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4357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4207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332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032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981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1997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4429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9948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5041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306949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175807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6673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737639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76380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99634594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61473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547306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2394783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680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2112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318176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4328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579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6320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0904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295654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75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90041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994855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5100734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09758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193733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4.png"/><Relationship Id="rId26" Type="http://schemas.microsoft.com/office/2007/relationships/hdphoto" Target="../media/hdphoto5.wdp"/><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5.png"/><Relationship Id="rId12" Type="http://schemas.openxmlformats.org/officeDocument/2006/relationships/image" Target="../media/image20.png"/><Relationship Id="rId17" Type="http://schemas.microsoft.com/office/2007/relationships/hdphoto" Target="../media/hdphoto2.wdp"/><Relationship Id="rId25"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23.png"/><Relationship Id="rId20" Type="http://schemas.openxmlformats.org/officeDocument/2006/relationships/image" Target="../media/image26.png"/><Relationship Id="rId29" Type="http://schemas.microsoft.com/office/2007/relationships/hdphoto" Target="../media/hdphoto6.wdp"/><Relationship Id="rId1" Type="http://schemas.openxmlformats.org/officeDocument/2006/relationships/slideLayout" Target="../slideLayouts/slideLayout19.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4.wdp"/><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28.png"/><Relationship Id="rId28"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5.png"/><Relationship Id="rId31"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17.png"/><Relationship Id="rId14" Type="http://schemas.microsoft.com/office/2007/relationships/hdphoto" Target="../media/hdphoto1.wdp"/><Relationship Id="rId22" Type="http://schemas.microsoft.com/office/2007/relationships/hdphoto" Target="../media/hdphoto3.wdp"/><Relationship Id="rId27" Type="http://schemas.openxmlformats.org/officeDocument/2006/relationships/image" Target="../media/image30.emf"/><Relationship Id="rId30"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image" Target="../media/image34.emf"/><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ounded Rectangle 51"/>
          <p:cNvSpPr/>
          <p:nvPr/>
        </p:nvSpPr>
        <p:spPr bwMode="auto">
          <a:xfrm>
            <a:off x="2544939" y="1340809"/>
            <a:ext cx="1459167" cy="195438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168" name="Rounded Rectangle 167"/>
          <p:cNvSpPr/>
          <p:nvPr/>
        </p:nvSpPr>
        <p:spPr bwMode="auto">
          <a:xfrm>
            <a:off x="2405286" y="1188576"/>
            <a:ext cx="1707658" cy="2547184"/>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Build</a:t>
            </a:r>
          </a:p>
        </p:txBody>
      </p:sp>
      <p:grpSp>
        <p:nvGrpSpPr>
          <p:cNvPr id="22" name="Group 21"/>
          <p:cNvGrpSpPr/>
          <p:nvPr/>
        </p:nvGrpSpPr>
        <p:grpSpPr>
          <a:xfrm>
            <a:off x="6196424" y="1192604"/>
            <a:ext cx="1922125" cy="4635718"/>
            <a:chOff x="6283918" y="92268"/>
            <a:chExt cx="2011225" cy="4635718"/>
          </a:xfrm>
        </p:grpSpPr>
        <p:sp>
          <p:nvSpPr>
            <p:cNvPr id="180" name="Rounded Rectangle 105"/>
            <p:cNvSpPr/>
            <p:nvPr/>
          </p:nvSpPr>
          <p:spPr bwMode="auto">
            <a:xfrm>
              <a:off x="6283918" y="92268"/>
              <a:ext cx="2011225" cy="4635718"/>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Environments</a:t>
              </a:r>
            </a:p>
          </p:txBody>
        </p:sp>
        <p:sp>
          <p:nvSpPr>
            <p:cNvPr id="190" name="Rounded Rectangle 109"/>
            <p:cNvSpPr/>
            <p:nvPr/>
          </p:nvSpPr>
          <p:spPr bwMode="auto">
            <a:xfrm>
              <a:off x="6355154" y="3809747"/>
              <a:ext cx="1868754" cy="620792"/>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Dev/Test</a:t>
              </a:r>
            </a:p>
          </p:txBody>
        </p:sp>
        <p:sp>
          <p:nvSpPr>
            <p:cNvPr id="191" name="Rounded Rectangle 110"/>
            <p:cNvSpPr/>
            <p:nvPr/>
          </p:nvSpPr>
          <p:spPr bwMode="auto">
            <a:xfrm>
              <a:off x="6355154" y="1383977"/>
              <a:ext cx="1868754" cy="231342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Production/Stage</a:t>
              </a:r>
            </a:p>
          </p:txBody>
        </p:sp>
        <p:sp>
          <p:nvSpPr>
            <p:cNvPr id="213" name="Freeform 6"/>
            <p:cNvSpPr>
              <a:spLocks noEditPoints="1"/>
            </p:cNvSpPr>
            <p:nvPr/>
          </p:nvSpPr>
          <p:spPr bwMode="auto">
            <a:xfrm>
              <a:off x="7622804" y="2277046"/>
              <a:ext cx="373319" cy="39393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kern="0" spc="-50" dirty="0">
                <a:gradFill>
                  <a:gsLst>
                    <a:gs pos="1250">
                      <a:srgbClr val="EFEFEF"/>
                    </a:gs>
                    <a:gs pos="10417">
                      <a:srgbClr val="EFEFEF"/>
                    </a:gs>
                  </a:gsLst>
                  <a:lin ang="5400000" scaled="0"/>
                </a:gradFill>
              </a:endParaRPr>
            </a:p>
          </p:txBody>
        </p:sp>
        <p:pic>
          <p:nvPicPr>
            <p:cNvPr id="2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51218" y="2904764"/>
              <a:ext cx="446922" cy="337815"/>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8431" y="2773167"/>
              <a:ext cx="622065" cy="555499"/>
            </a:xfrm>
            <a:prstGeom prst="rect">
              <a:avLst/>
            </a:prstGeom>
          </p:spPr>
        </p:pic>
        <p:grpSp>
          <p:nvGrpSpPr>
            <p:cNvPr id="217" name="Group 216"/>
            <p:cNvGrpSpPr/>
            <p:nvPr/>
          </p:nvGrpSpPr>
          <p:grpSpPr>
            <a:xfrm>
              <a:off x="7033233" y="2901181"/>
              <a:ext cx="395942" cy="367793"/>
              <a:chOff x="2331310" y="4180366"/>
              <a:chExt cx="531928" cy="494111"/>
            </a:xfrm>
          </p:grpSpPr>
          <p:pic>
            <p:nvPicPr>
              <p:cNvPr id="218" name="Picture 217" descr="logo_wide-cab47086.png"/>
              <p:cNvPicPr>
                <a:picLocks noChangeAspect="1"/>
              </p:cNvPicPr>
              <p:nvPr/>
            </p:nvPicPr>
            <p:blipFill rotWithShape="1">
              <a:blip r:embed="rId5" cstate="print">
                <a:extLst>
                  <a:ext uri="{28A0092B-C50C-407E-A947-70E740481C1C}">
                    <a14:useLocalDpi xmlns:a14="http://schemas.microsoft.com/office/drawing/2010/main" val="0"/>
                  </a:ext>
                </a:extLst>
              </a:blip>
              <a:srcRect r="69868"/>
              <a:stretch/>
            </p:blipFill>
            <p:spPr>
              <a:xfrm>
                <a:off x="2464271" y="4180366"/>
                <a:ext cx="352530" cy="321344"/>
              </a:xfrm>
              <a:prstGeom prst="rect">
                <a:avLst/>
              </a:prstGeom>
            </p:spPr>
          </p:pic>
          <p:sp>
            <p:nvSpPr>
              <p:cNvPr id="219" name="TextBox 218"/>
              <p:cNvSpPr txBox="1"/>
              <p:nvPr/>
            </p:nvSpPr>
            <p:spPr>
              <a:xfrm>
                <a:off x="2331310" y="4510376"/>
                <a:ext cx="531928" cy="164101"/>
              </a:xfrm>
              <a:prstGeom prst="rect">
                <a:avLst/>
              </a:prstGeom>
              <a:noFill/>
            </p:spPr>
            <p:txBody>
              <a:bodyPr wrap="none" lIns="0" tIns="0" rIns="0" bIns="0" rtlCol="0">
                <a:spAutoFit/>
              </a:bodyPr>
              <a:lstStyle/>
              <a:p>
                <a:pPr defTabSz="914049">
                  <a:lnSpc>
                    <a:spcPct val="90000"/>
                  </a:lnSpc>
                  <a:spcAft>
                    <a:spcPts val="588"/>
                  </a:spcAft>
                </a:pPr>
                <a:r>
                  <a:rPr lang="en-US" sz="882" kern="0" dirty="0">
                    <a:gradFill>
                      <a:gsLst>
                        <a:gs pos="2917">
                          <a:srgbClr val="FFFFFF"/>
                        </a:gs>
                        <a:gs pos="30000">
                          <a:srgbClr val="FFFFFF"/>
                        </a:gs>
                      </a:gsLst>
                      <a:lin ang="5400000" scaled="0"/>
                    </a:gradFill>
                  </a:rPr>
                  <a:t>Vagrant</a:t>
                </a:r>
              </a:p>
            </p:txBody>
          </p:sp>
        </p:grpSp>
        <p:grpSp>
          <p:nvGrpSpPr>
            <p:cNvPr id="220" name="Group 219"/>
            <p:cNvGrpSpPr/>
            <p:nvPr/>
          </p:nvGrpSpPr>
          <p:grpSpPr>
            <a:xfrm>
              <a:off x="6430421" y="283517"/>
              <a:ext cx="1715883" cy="973864"/>
              <a:chOff x="8154079" y="1500188"/>
              <a:chExt cx="2496095" cy="1416683"/>
            </a:xfrm>
          </p:grpSpPr>
          <p:sp>
            <p:nvSpPr>
              <p:cNvPr id="221"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9593" tIns="44798" rIns="89593" bIns="44798" numCol="1" anchor="t" anchorCtr="0" compatLnSpc="1">
                <a:prstTxWarp prst="textNoShape">
                  <a:avLst/>
                </a:prstTxWarp>
              </a:bodyPr>
              <a:lstStyle/>
              <a:p>
                <a:pPr defTabSz="776800"/>
                <a:endParaRPr lang="en-US" sz="1763" kern="0" dirty="0">
                  <a:solidFill>
                    <a:srgbClr val="00188F"/>
                  </a:solidFill>
                </a:endParaRPr>
              </a:p>
            </p:txBody>
          </p:sp>
          <p:sp>
            <p:nvSpPr>
              <p:cNvPr id="222"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9593" tIns="44798" rIns="89593" bIns="44798" numCol="1" anchor="t" anchorCtr="0" compatLnSpc="1">
                <a:prstTxWarp prst="textNoShape">
                  <a:avLst/>
                </a:prstTxWarp>
              </a:bodyPr>
              <a:lstStyle/>
              <a:p>
                <a:pPr defTabSz="776800"/>
                <a:endParaRPr lang="en-US" sz="1763" kern="0" dirty="0">
                  <a:solidFill>
                    <a:srgbClr val="505050"/>
                  </a:solidFill>
                </a:endParaRPr>
              </a:p>
            </p:txBody>
          </p:sp>
          <p:sp>
            <p:nvSpPr>
              <p:cNvPr id="224" name="TextBox 223"/>
              <p:cNvSpPr txBox="1"/>
              <p:nvPr/>
            </p:nvSpPr>
            <p:spPr>
              <a:xfrm>
                <a:off x="9132155" y="2128044"/>
                <a:ext cx="643377" cy="362656"/>
              </a:xfrm>
              <a:prstGeom prst="rect">
                <a:avLst/>
              </a:prstGeom>
              <a:noFill/>
            </p:spPr>
            <p:txBody>
              <a:bodyPr wrap="square" lIns="0" tIns="0" rIns="0" bIns="0" rtlCol="0">
                <a:spAutoFit/>
              </a:bodyPr>
              <a:lstStyle/>
              <a:p>
                <a:pPr algn="ctr" defTabSz="932384">
                  <a:lnSpc>
                    <a:spcPct val="90000"/>
                  </a:lnSpc>
                  <a:spcAft>
                    <a:spcPts val="600"/>
                  </a:spcAft>
                </a:pP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225" name="TextBox 224"/>
              <p:cNvSpPr txBox="1"/>
              <p:nvPr/>
            </p:nvSpPr>
            <p:spPr>
              <a:xfrm>
                <a:off x="8347510" y="2452300"/>
                <a:ext cx="699818"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226" name="TextBox 225"/>
              <p:cNvSpPr txBox="1"/>
              <p:nvPr/>
            </p:nvSpPr>
            <p:spPr>
              <a:xfrm>
                <a:off x="9730369" y="2439259"/>
                <a:ext cx="826731"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27" name="Straight Connector 226"/>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endCxn id="221"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30" name="TextBox 229"/>
            <p:cNvSpPr txBox="1"/>
            <p:nvPr/>
          </p:nvSpPr>
          <p:spPr>
            <a:xfrm>
              <a:off x="6939931" y="363492"/>
              <a:ext cx="498723" cy="271554"/>
            </a:xfrm>
            <a:prstGeom prst="rect">
              <a:avLst/>
            </a:prstGeom>
            <a:noFill/>
          </p:spPr>
          <p:txBody>
            <a:bodyPr wrap="square" lIns="0" tIns="0" rIns="0" bIns="0" rtlCol="0">
              <a:spAutoFit/>
            </a:bodyPr>
            <a:lstStyle/>
            <a:p>
              <a:pPr defTabSz="914192">
                <a:lnSpc>
                  <a:spcPct val="90000"/>
                </a:lnSpc>
                <a:spcAft>
                  <a:spcPts val="588"/>
                </a:spcAft>
              </a:pPr>
              <a:r>
                <a:rPr lang="en-US" sz="980" kern="0" spc="-49" dirty="0">
                  <a:gradFill>
                    <a:gsLst>
                      <a:gs pos="2917">
                        <a:srgbClr val="00BCF2"/>
                      </a:gs>
                      <a:gs pos="30000">
                        <a:srgbClr val="00BCF2"/>
                      </a:gs>
                    </a:gsLst>
                    <a:lin ang="5400000" scaled="0"/>
                  </a:gradFill>
                </a:rPr>
                <a:t>Microsoft Azure</a:t>
              </a:r>
            </a:p>
          </p:txBody>
        </p:sp>
      </p:grpSp>
      <p:sp>
        <p:nvSpPr>
          <p:cNvPr id="174" name="Rounded Rectangle 173"/>
          <p:cNvSpPr/>
          <p:nvPr/>
        </p:nvSpPr>
        <p:spPr bwMode="auto">
          <a:xfrm>
            <a:off x="8387895" y="1321256"/>
            <a:ext cx="1718506" cy="296211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ounded Rectangle 156"/>
          <p:cNvSpPr/>
          <p:nvPr/>
        </p:nvSpPr>
        <p:spPr bwMode="auto">
          <a:xfrm>
            <a:off x="265889" y="1188576"/>
            <a:ext cx="1821052" cy="2547184"/>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Source</a:t>
            </a:r>
          </a:p>
        </p:txBody>
      </p:sp>
      <p:sp>
        <p:nvSpPr>
          <p:cNvPr id="189" name="Rounded Rectangle 188"/>
          <p:cNvSpPr/>
          <p:nvPr/>
        </p:nvSpPr>
        <p:spPr bwMode="auto">
          <a:xfrm>
            <a:off x="2405286" y="3810446"/>
            <a:ext cx="1739430" cy="2014505"/>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Test/issues</a:t>
            </a:r>
            <a:endParaRPr lang="en-US" sz="1370" dirty="0">
              <a:solidFill>
                <a:srgbClr val="FFFFFF">
                  <a:alpha val="50000"/>
                </a:srgbClr>
              </a:solidFill>
              <a:ea typeface="Segoe UI" pitchFamily="34" charset="0"/>
              <a:cs typeface="Segoe UI" pitchFamily="34" charset="0"/>
            </a:endParaRPr>
          </a:p>
        </p:txBody>
      </p:sp>
      <p:sp>
        <p:nvSpPr>
          <p:cNvPr id="202" name="Rounded Rectangle 201"/>
          <p:cNvSpPr/>
          <p:nvPr/>
        </p:nvSpPr>
        <p:spPr bwMode="auto">
          <a:xfrm>
            <a:off x="4266024" y="1188577"/>
            <a:ext cx="1809376" cy="463637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Deploy</a:t>
            </a:r>
          </a:p>
        </p:txBody>
      </p:sp>
      <p:sp>
        <p:nvSpPr>
          <p:cNvPr id="203" name="Rounded Rectangle 202"/>
          <p:cNvSpPr/>
          <p:nvPr/>
        </p:nvSpPr>
        <p:spPr bwMode="auto">
          <a:xfrm>
            <a:off x="8269440" y="1188575"/>
            <a:ext cx="2011510" cy="463637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App</a:t>
            </a:r>
          </a:p>
        </p:txBody>
      </p:sp>
      <p:sp>
        <p:nvSpPr>
          <p:cNvPr id="204" name="Rounded Rectangle 203"/>
          <p:cNvSpPr/>
          <p:nvPr/>
        </p:nvSpPr>
        <p:spPr bwMode="auto">
          <a:xfrm>
            <a:off x="10421233" y="1188576"/>
            <a:ext cx="1736215" cy="3584682"/>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Ops</a:t>
            </a:r>
          </a:p>
        </p:txBody>
      </p:sp>
      <p:sp>
        <p:nvSpPr>
          <p:cNvPr id="205" name="Rounded Rectangle 204"/>
          <p:cNvSpPr/>
          <p:nvPr/>
        </p:nvSpPr>
        <p:spPr bwMode="auto">
          <a:xfrm>
            <a:off x="10421233" y="4838108"/>
            <a:ext cx="1736217" cy="1791427"/>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Process tools</a:t>
            </a:r>
            <a:endParaRPr lang="en-US" sz="1370" dirty="0">
              <a:solidFill>
                <a:srgbClr val="FFFFFF">
                  <a:alpha val="50000"/>
                </a:srgbClr>
              </a:solidFill>
              <a:ea typeface="Segoe UI" pitchFamily="34" charset="0"/>
              <a:cs typeface="Segoe UI" pitchFamily="34" charset="0"/>
            </a:endParaRPr>
          </a:p>
        </p:txBody>
      </p:sp>
      <p:cxnSp>
        <p:nvCxnSpPr>
          <p:cNvPr id="304" name="Straight Arrow Connector 303"/>
          <p:cNvCxnSpPr/>
          <p:nvPr/>
        </p:nvCxnSpPr>
        <p:spPr>
          <a:xfrm>
            <a:off x="3960787" y="2263503"/>
            <a:ext cx="424962" cy="271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p:nvPr/>
        </p:nvCxnSpPr>
        <p:spPr>
          <a:xfrm>
            <a:off x="2127707" y="2745886"/>
            <a:ext cx="1112406" cy="110618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a:off x="2174389" y="2068995"/>
            <a:ext cx="607664" cy="2262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hu-HU" dirty="0"/>
              <a:t>CI/CD toolchain</a:t>
            </a:r>
            <a:endParaRPr lang="en-US" dirty="0"/>
          </a:p>
        </p:txBody>
      </p:sp>
      <p:grpSp>
        <p:nvGrpSpPr>
          <p:cNvPr id="98" name="Group 97"/>
          <p:cNvGrpSpPr/>
          <p:nvPr/>
        </p:nvGrpSpPr>
        <p:grpSpPr>
          <a:xfrm>
            <a:off x="359480" y="1553632"/>
            <a:ext cx="1582723" cy="1386102"/>
            <a:chOff x="473780" y="1976733"/>
            <a:chExt cx="1614689" cy="1414096"/>
          </a:xfrm>
        </p:grpSpPr>
        <p:grpSp>
          <p:nvGrpSpPr>
            <p:cNvPr id="43" name="Group 42"/>
            <p:cNvGrpSpPr/>
            <p:nvPr/>
          </p:nvGrpSpPr>
          <p:grpSpPr>
            <a:xfrm>
              <a:off x="781618" y="1976733"/>
              <a:ext cx="1306851" cy="1242645"/>
              <a:chOff x="543888" y="1976733"/>
              <a:chExt cx="1306851" cy="1242645"/>
            </a:xfrm>
          </p:grpSpPr>
          <p:sp>
            <p:nvSpPr>
              <p:cNvPr id="198" name="Rounded Rectangle 197"/>
              <p:cNvSpPr/>
              <p:nvPr/>
            </p:nvSpPr>
            <p:spPr bwMode="auto">
              <a:xfrm>
                <a:off x="54388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42" name="TextBox 41"/>
              <p:cNvSpPr txBox="1"/>
              <p:nvPr/>
            </p:nvSpPr>
            <p:spPr>
              <a:xfrm>
                <a:off x="569869" y="2024022"/>
                <a:ext cx="1126406" cy="734731"/>
              </a:xfrm>
              <a:prstGeom prst="rect">
                <a:avLst/>
              </a:prstGeom>
              <a:noFill/>
            </p:spPr>
            <p:txBody>
              <a:bodyPr wrap="none" lIns="179259" tIns="143407" rIns="179259" bIns="143407" rtlCol="0">
                <a:spAutoFit/>
              </a:bodyPr>
              <a:lstStyle/>
              <a:p>
                <a:pPr defTabSz="914049"/>
                <a:r>
                  <a:rPr lang="en-US" sz="1371" dirty="0" err="1">
                    <a:gradFill>
                      <a:gsLst>
                        <a:gs pos="0">
                          <a:srgbClr val="FFFFFF"/>
                        </a:gs>
                        <a:gs pos="100000">
                          <a:srgbClr val="FFFFFF"/>
                        </a:gs>
                      </a:gsLst>
                      <a:lin ang="5400000" scaled="0"/>
                    </a:gradFill>
                    <a:ea typeface="Segoe UI" pitchFamily="34" charset="0"/>
                    <a:cs typeface="Segoe UI" pitchFamily="34" charset="0"/>
                  </a:rPr>
                  <a:t>GitHub</a:t>
                </a:r>
                <a:endParaRPr lang="en-US" sz="1371" dirty="0">
                  <a:gradFill>
                    <a:gsLst>
                      <a:gs pos="0">
                        <a:srgbClr val="FFFFFF"/>
                      </a:gs>
                      <a:gs pos="100000">
                        <a:srgbClr val="FFFFFF"/>
                      </a:gs>
                    </a:gsLst>
                    <a:lin ang="5400000" scaled="0"/>
                  </a:gradFill>
                  <a:ea typeface="Segoe UI" pitchFamily="34" charset="0"/>
                  <a:cs typeface="Segoe UI" pitchFamily="34" charset="0"/>
                </a:endParaRPr>
              </a:p>
              <a:p>
                <a:pPr defTabSz="914049"/>
                <a:r>
                  <a:rPr lang="en-US" sz="1371" dirty="0" err="1">
                    <a:gradFill>
                      <a:gsLst>
                        <a:gs pos="0">
                          <a:srgbClr val="FFFFFF"/>
                        </a:gs>
                        <a:gs pos="100000">
                          <a:srgbClr val="FFFFFF"/>
                        </a:gs>
                      </a:gsLst>
                      <a:lin ang="5400000" scaled="0"/>
                    </a:gradFill>
                    <a:ea typeface="Segoe UI" pitchFamily="34" charset="0"/>
                    <a:cs typeface="Segoe UI" pitchFamily="34" charset="0"/>
                  </a:rPr>
                  <a:t>Codeplex</a:t>
                </a:r>
                <a:endParaRPr lang="en-US" sz="1175" dirty="0">
                  <a:gradFill>
                    <a:gsLst>
                      <a:gs pos="0">
                        <a:srgbClr val="FFFFFF"/>
                      </a:gs>
                      <a:gs pos="100000">
                        <a:srgbClr val="FFFFFF"/>
                      </a:gs>
                    </a:gsLst>
                    <a:lin ang="5400000" scaled="0"/>
                  </a:gradFill>
                </a:endParaRPr>
              </a:p>
            </p:txBody>
          </p:sp>
        </p:grpSp>
        <p:grpSp>
          <p:nvGrpSpPr>
            <p:cNvPr id="182" name="Group 181"/>
            <p:cNvGrpSpPr/>
            <p:nvPr/>
          </p:nvGrpSpPr>
          <p:grpSpPr>
            <a:xfrm>
              <a:off x="473780" y="2755900"/>
              <a:ext cx="609168" cy="634929"/>
              <a:chOff x="2328300" y="3506767"/>
              <a:chExt cx="551703" cy="575034"/>
            </a:xfrm>
          </p:grpSpPr>
          <p:sp>
            <p:nvSpPr>
              <p:cNvPr id="18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184" name="Group 183"/>
              <p:cNvGrpSpPr/>
              <p:nvPr/>
            </p:nvGrpSpPr>
            <p:grpSpPr>
              <a:xfrm>
                <a:off x="2328300" y="3506767"/>
                <a:ext cx="551703" cy="575034"/>
                <a:chOff x="3937001" y="4448175"/>
                <a:chExt cx="638175" cy="665163"/>
              </a:xfrm>
            </p:grpSpPr>
            <p:grpSp>
              <p:nvGrpSpPr>
                <p:cNvPr id="185" name="Group 10"/>
                <p:cNvGrpSpPr>
                  <a:grpSpLocks noChangeAspect="1"/>
                </p:cNvGrpSpPr>
                <p:nvPr/>
              </p:nvGrpSpPr>
              <p:grpSpPr bwMode="auto">
                <a:xfrm>
                  <a:off x="3937001" y="4448175"/>
                  <a:ext cx="638175" cy="665163"/>
                  <a:chOff x="2480" y="2802"/>
                  <a:chExt cx="402" cy="419"/>
                </a:xfrm>
              </p:grpSpPr>
              <p:sp>
                <p:nvSpPr>
                  <p:cNvPr id="19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186" name="Group 185"/>
                <p:cNvGrpSpPr/>
                <p:nvPr/>
              </p:nvGrpSpPr>
              <p:grpSpPr>
                <a:xfrm>
                  <a:off x="4120302" y="4618868"/>
                  <a:ext cx="293550" cy="349134"/>
                  <a:chOff x="4662074" y="4335997"/>
                  <a:chExt cx="234105" cy="278433"/>
                </a:xfrm>
              </p:grpSpPr>
              <p:sp>
                <p:nvSpPr>
                  <p:cNvPr id="18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grpSp>
      </p:grpSp>
      <p:grpSp>
        <p:nvGrpSpPr>
          <p:cNvPr id="99" name="Group 98"/>
          <p:cNvGrpSpPr/>
          <p:nvPr/>
        </p:nvGrpSpPr>
        <p:grpSpPr>
          <a:xfrm>
            <a:off x="4394959" y="1321507"/>
            <a:ext cx="1550742" cy="3272436"/>
            <a:chOff x="5614963" y="1757408"/>
            <a:chExt cx="1582062" cy="3338528"/>
          </a:xfrm>
        </p:grpSpPr>
        <p:sp>
          <p:nvSpPr>
            <p:cNvPr id="2" name="Rounded Rectangle 1"/>
            <p:cNvSpPr/>
            <p:nvPr/>
          </p:nvSpPr>
          <p:spPr bwMode="auto">
            <a:xfrm>
              <a:off x="5614963" y="1757408"/>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5755043" y="1926121"/>
              <a:ext cx="1297475" cy="1101930"/>
              <a:chOff x="5985705" y="2633469"/>
              <a:chExt cx="1297475" cy="1101930"/>
            </a:xfrm>
            <a:solidFill>
              <a:srgbClr val="1D4380"/>
            </a:solidFill>
          </p:grpSpPr>
          <p:sp>
            <p:nvSpPr>
              <p:cNvPr id="23" name="TextBox 22"/>
              <p:cNvSpPr txBox="1"/>
              <p:nvPr/>
            </p:nvSpPr>
            <p:spPr>
              <a:xfrm>
                <a:off x="6198485" y="3352859"/>
                <a:ext cx="912607" cy="382540"/>
              </a:xfrm>
              <a:prstGeom prst="rect">
                <a:avLst/>
              </a:prstGeom>
              <a:noFill/>
            </p:spPr>
            <p:txBody>
              <a:bodyPr vert="horz" wrap="square" lIns="91414" tIns="91414" rIns="91414" bIns="91414" rtlCol="0" anchor="t">
                <a:noAutofit/>
              </a:bodyPr>
              <a:lstStyle/>
              <a:p>
                <a:pPr defTabSz="914049"/>
                <a:r>
                  <a:rPr lang="en-US" sz="882" dirty="0">
                    <a:solidFill>
                      <a:srgbClr val="FFFFFF"/>
                    </a:solidFill>
                    <a:ea typeface="Segoe UI" pitchFamily="34" charset="0"/>
                    <a:cs typeface="Segoe UI" pitchFamily="34" charset="0"/>
                  </a:rPr>
                  <a:t>Configuration</a:t>
                </a:r>
              </a:p>
            </p:txBody>
          </p:sp>
          <p:sp>
            <p:nvSpPr>
              <p:cNvPr id="20" name="Rounded Rectangle 19"/>
              <p:cNvSpPr/>
              <p:nvPr/>
            </p:nvSpPr>
            <p:spPr>
              <a:xfrm>
                <a:off x="5985705" y="2633469"/>
                <a:ext cx="1297475" cy="751661"/>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5802249" y="1996501"/>
              <a:ext cx="621878" cy="546577"/>
              <a:chOff x="5082559" y="3446505"/>
              <a:chExt cx="621878" cy="546577"/>
            </a:xfrm>
          </p:grpSpPr>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b="36782"/>
              <a:stretch/>
            </p:blipFill>
            <p:spPr>
              <a:xfrm>
                <a:off x="5082559" y="3446505"/>
                <a:ext cx="621878" cy="379096"/>
              </a:xfrm>
              <a:prstGeom prst="rect">
                <a:avLst/>
              </a:prstGeom>
            </p:spPr>
          </p:pic>
          <p:sp>
            <p:nvSpPr>
              <p:cNvPr id="119" name="TextBox 118"/>
              <p:cNvSpPr txBox="1"/>
              <p:nvPr/>
            </p:nvSpPr>
            <p:spPr>
              <a:xfrm>
                <a:off x="5251592" y="3868466"/>
                <a:ext cx="233860"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Chef</a:t>
                </a:r>
              </a:p>
            </p:txBody>
          </p:sp>
        </p:grpSp>
        <p:grpSp>
          <p:nvGrpSpPr>
            <p:cNvPr id="167" name="Group 166"/>
            <p:cNvGrpSpPr/>
            <p:nvPr/>
          </p:nvGrpSpPr>
          <p:grpSpPr>
            <a:xfrm>
              <a:off x="6579117" y="3059847"/>
              <a:ext cx="430166" cy="582367"/>
              <a:chOff x="4662854" y="2636345"/>
              <a:chExt cx="430166" cy="582367"/>
            </a:xfrm>
          </p:grpSpPr>
          <p:pic>
            <p:nvPicPr>
              <p:cNvPr id="169" name="Picture 1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170" name="TextBox 169"/>
              <p:cNvSpPr txBox="1"/>
              <p:nvPr/>
            </p:nvSpPr>
            <p:spPr>
              <a:xfrm>
                <a:off x="4679165" y="3094096"/>
                <a:ext cx="397397"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Hudson</a:t>
                </a:r>
              </a:p>
            </p:txBody>
          </p:sp>
        </p:grpSp>
        <p:grpSp>
          <p:nvGrpSpPr>
            <p:cNvPr id="175" name="Group 174"/>
            <p:cNvGrpSpPr/>
            <p:nvPr/>
          </p:nvGrpSpPr>
          <p:grpSpPr>
            <a:xfrm>
              <a:off x="5941321" y="3023781"/>
              <a:ext cx="393353" cy="616118"/>
              <a:chOff x="4135626" y="2690430"/>
              <a:chExt cx="393353" cy="616118"/>
            </a:xfrm>
          </p:grpSpPr>
          <p:pic>
            <p:nvPicPr>
              <p:cNvPr id="176" name="Picture 175"/>
              <p:cNvPicPr>
                <a:picLocks noChangeAspect="1"/>
              </p:cNvPicPr>
              <p:nvPr/>
            </p:nvPicPr>
            <p:blipFill rotWithShape="1">
              <a:blip r:embed="rId8">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177" name="TextBox 176"/>
              <p:cNvSpPr txBox="1"/>
              <p:nvPr/>
            </p:nvSpPr>
            <p:spPr>
              <a:xfrm>
                <a:off x="4147957" y="3181932"/>
                <a:ext cx="366325"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Jenkins</a:t>
                </a:r>
              </a:p>
            </p:txBody>
          </p:sp>
        </p:grpSp>
        <p:grpSp>
          <p:nvGrpSpPr>
            <p:cNvPr id="35" name="Group 34"/>
            <p:cNvGrpSpPr/>
            <p:nvPr/>
          </p:nvGrpSpPr>
          <p:grpSpPr>
            <a:xfrm>
              <a:off x="6500838" y="1987938"/>
              <a:ext cx="395853" cy="616200"/>
              <a:chOff x="8627831" y="3918226"/>
              <a:chExt cx="395853" cy="616200"/>
            </a:xfrm>
          </p:grpSpPr>
          <p:pic>
            <p:nvPicPr>
              <p:cNvPr id="30" name="Picture 29"/>
              <p:cNvPicPr>
                <a:picLocks noChangeAspect="1"/>
              </p:cNvPicPr>
              <p:nvPr/>
            </p:nvPicPr>
            <p:blipFill rotWithShape="1">
              <a:blip r:embed="rId9">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178" name="TextBox 177"/>
              <p:cNvSpPr txBox="1"/>
              <p:nvPr/>
            </p:nvSpPr>
            <p:spPr>
              <a:xfrm>
                <a:off x="8627921" y="4285194"/>
                <a:ext cx="395763" cy="249232"/>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Puppet </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Labs</a:t>
                </a:r>
              </a:p>
            </p:txBody>
          </p:sp>
        </p:grpSp>
      </p:grpSp>
      <p:grpSp>
        <p:nvGrpSpPr>
          <p:cNvPr id="101" name="Group 100"/>
          <p:cNvGrpSpPr/>
          <p:nvPr/>
        </p:nvGrpSpPr>
        <p:grpSpPr>
          <a:xfrm>
            <a:off x="10600859" y="1328619"/>
            <a:ext cx="1405698" cy="2826228"/>
            <a:chOff x="10727750" y="1766080"/>
            <a:chExt cx="1434088" cy="2883309"/>
          </a:xfrm>
        </p:grpSpPr>
        <p:sp>
          <p:nvSpPr>
            <p:cNvPr id="34" name="Rounded Rectangle 33"/>
            <p:cNvSpPr/>
            <p:nvPr/>
          </p:nvSpPr>
          <p:spPr bwMode="auto">
            <a:xfrm>
              <a:off x="10727750" y="1766080"/>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160" name="Group 159"/>
            <p:cNvGrpSpPr/>
            <p:nvPr/>
          </p:nvGrpSpPr>
          <p:grpSpPr>
            <a:xfrm>
              <a:off x="10917445" y="1966005"/>
              <a:ext cx="1012964" cy="950445"/>
              <a:chOff x="10342037" y="1921011"/>
              <a:chExt cx="1400029" cy="1313621"/>
            </a:xfrm>
          </p:grpSpPr>
          <p:grpSp>
            <p:nvGrpSpPr>
              <p:cNvPr id="29" name="Group 28"/>
              <p:cNvGrpSpPr/>
              <p:nvPr/>
            </p:nvGrpSpPr>
            <p:grpSpPr>
              <a:xfrm>
                <a:off x="10342037" y="1921011"/>
                <a:ext cx="1400029" cy="1313621"/>
                <a:chOff x="10290816" y="2283511"/>
                <a:chExt cx="1400029" cy="1313621"/>
              </a:xfrm>
            </p:grpSpPr>
            <p:sp>
              <p:nvSpPr>
                <p:cNvPr id="17" name="Rounded Rectangle 16"/>
                <p:cNvSpPr/>
                <p:nvPr/>
              </p:nvSpPr>
              <p:spPr>
                <a:xfrm>
                  <a:off x="10290816" y="2283511"/>
                  <a:ext cx="1400029" cy="979580"/>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26" name="TextBox 25"/>
                <p:cNvSpPr txBox="1"/>
                <p:nvPr/>
              </p:nvSpPr>
              <p:spPr>
                <a:xfrm>
                  <a:off x="10455623" y="3207598"/>
                  <a:ext cx="1088321" cy="389534"/>
                </a:xfrm>
                <a:prstGeom prst="rect">
                  <a:avLst/>
                </a:prstGeom>
              </p:spPr>
              <p:txBody>
                <a:bodyPr vert="horz" wrap="square" lIns="91414" tIns="91414" rIns="91414" bIns="91414" rtlCol="0" anchor="t">
                  <a:noAutofit/>
                </a:bodyPr>
                <a:lstStyle/>
                <a:p>
                  <a:pPr algn="ctr" defTabSz="914049"/>
                  <a:r>
                    <a:rPr lang="en-US" sz="882" dirty="0">
                      <a:solidFill>
                        <a:srgbClr val="FFFFFF"/>
                      </a:solidFill>
                      <a:ea typeface="Segoe UI" pitchFamily="34" charset="0"/>
                      <a:cs typeface="Segoe UI" pitchFamily="34" charset="0"/>
                    </a:rPr>
                    <a:t>Alerting</a:t>
                  </a:r>
                </a:p>
              </p:txBody>
            </p:sp>
          </p:gr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06845" y="2285918"/>
                <a:ext cx="1088321" cy="258844"/>
              </a:xfrm>
              <a:prstGeom prst="rect">
                <a:avLst/>
              </a:prstGeom>
            </p:spPr>
          </p:pic>
        </p:grpSp>
        <p:grpSp>
          <p:nvGrpSpPr>
            <p:cNvPr id="28" name="Group 27"/>
            <p:cNvGrpSpPr/>
            <p:nvPr/>
          </p:nvGrpSpPr>
          <p:grpSpPr>
            <a:xfrm>
              <a:off x="10917445" y="3064950"/>
              <a:ext cx="1046204" cy="1251520"/>
              <a:chOff x="10290816" y="3720320"/>
              <a:chExt cx="1400029" cy="1674784"/>
            </a:xfrm>
          </p:grpSpPr>
          <p:sp>
            <p:nvSpPr>
              <p:cNvPr id="18" name="Rounded Rectangle 17"/>
              <p:cNvSpPr/>
              <p:nvPr/>
            </p:nvSpPr>
            <p:spPr>
              <a:xfrm>
                <a:off x="10290816" y="3720320"/>
                <a:ext cx="1400029" cy="1347795"/>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25" name="TextBox 24"/>
              <p:cNvSpPr txBox="1"/>
              <p:nvPr/>
            </p:nvSpPr>
            <p:spPr>
              <a:xfrm>
                <a:off x="10606473" y="5015711"/>
                <a:ext cx="858365" cy="379393"/>
              </a:xfrm>
              <a:prstGeom prst="rect">
                <a:avLst/>
              </a:prstGeom>
            </p:spPr>
            <p:txBody>
              <a:bodyPr vert="horz" wrap="square" lIns="91414" tIns="91414" rIns="91414" bIns="91414" rtlCol="0" anchor="t">
                <a:noAutofit/>
              </a:bodyPr>
              <a:lstStyle/>
              <a:p>
                <a:pPr algn="ctr" defTabSz="914049"/>
                <a:r>
                  <a:rPr lang="en-US" sz="882" dirty="0">
                    <a:solidFill>
                      <a:srgbClr val="FFFFFF"/>
                    </a:solidFill>
                    <a:ea typeface="Segoe UI" pitchFamily="34" charset="0"/>
                    <a:cs typeface="Segoe UI" pitchFamily="34" charset="0"/>
                  </a:rPr>
                  <a:t>Monitor</a:t>
                </a:r>
              </a:p>
            </p:txBody>
          </p:sp>
        </p:grpSp>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46208" y="3174876"/>
              <a:ext cx="612277" cy="145622"/>
            </a:xfrm>
            <a:prstGeom prst="rect">
              <a:avLst/>
            </a:prstGeom>
          </p:spPr>
        </p:pic>
        <p:grpSp>
          <p:nvGrpSpPr>
            <p:cNvPr id="238" name="Group 237"/>
            <p:cNvGrpSpPr/>
            <p:nvPr/>
          </p:nvGrpSpPr>
          <p:grpSpPr>
            <a:xfrm>
              <a:off x="11274191" y="3467490"/>
              <a:ext cx="338524" cy="483626"/>
              <a:chOff x="11346119" y="4299745"/>
              <a:chExt cx="338524" cy="483626"/>
            </a:xfrm>
          </p:grpSpPr>
          <p:pic>
            <p:nvPicPr>
              <p:cNvPr id="236" name="Picture 2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59385" y="4299745"/>
                <a:ext cx="303271" cy="303271"/>
              </a:xfrm>
              <a:prstGeom prst="rect">
                <a:avLst/>
              </a:prstGeom>
            </p:spPr>
          </p:pic>
          <p:sp>
            <p:nvSpPr>
              <p:cNvPr id="237" name="TextBox 236"/>
              <p:cNvSpPr txBox="1"/>
              <p:nvPr/>
            </p:nvSpPr>
            <p:spPr>
              <a:xfrm>
                <a:off x="11346119" y="4658755"/>
                <a:ext cx="338524" cy="124616"/>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Zabbix</a:t>
                </a:r>
                <a:endParaRPr lang="en-US" sz="882" dirty="0">
                  <a:gradFill>
                    <a:gsLst>
                      <a:gs pos="2917">
                        <a:srgbClr val="FFFFFF"/>
                      </a:gs>
                      <a:gs pos="30000">
                        <a:srgbClr val="FFFFFF"/>
                      </a:gs>
                    </a:gsLst>
                    <a:lin ang="5400000" scaled="0"/>
                  </a:gradFill>
                </a:endParaRPr>
              </a:p>
            </p:txBody>
          </p:sp>
        </p:grpSp>
      </p:grpSp>
      <p:grpSp>
        <p:nvGrpSpPr>
          <p:cNvPr id="102" name="Group 101"/>
          <p:cNvGrpSpPr/>
          <p:nvPr/>
        </p:nvGrpSpPr>
        <p:grpSpPr>
          <a:xfrm>
            <a:off x="10518039" y="5043211"/>
            <a:ext cx="1549839" cy="1122731"/>
            <a:chOff x="9281077" y="5102650"/>
            <a:chExt cx="1581140" cy="1145406"/>
          </a:xfrm>
        </p:grpSpPr>
        <p:sp>
          <p:nvSpPr>
            <p:cNvPr id="166" name="Rounded Rectangle 165"/>
            <p:cNvSpPr/>
            <p:nvPr/>
          </p:nvSpPr>
          <p:spPr bwMode="auto">
            <a:xfrm>
              <a:off x="9281077" y="5102650"/>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44808" bIns="44808"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pPr>
              <a:endParaRPr lang="en-US" sz="137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1" name="Group 240"/>
            <p:cNvGrpSpPr/>
            <p:nvPr/>
          </p:nvGrpSpPr>
          <p:grpSpPr>
            <a:xfrm>
              <a:off x="9530312" y="5472964"/>
              <a:ext cx="571732" cy="545791"/>
              <a:chOff x="10610677" y="5705080"/>
              <a:chExt cx="571732" cy="545791"/>
            </a:xfrm>
          </p:grpSpPr>
          <p:sp>
            <p:nvSpPr>
              <p:cNvPr id="223" name="TextBox 222"/>
              <p:cNvSpPr txBox="1"/>
              <p:nvPr/>
            </p:nvSpPr>
            <p:spPr>
              <a:xfrm>
                <a:off x="10639406" y="6126255"/>
                <a:ext cx="451364" cy="124616"/>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Redmine</a:t>
                </a:r>
                <a:endParaRPr lang="en-US" sz="882" dirty="0">
                  <a:gradFill>
                    <a:gsLst>
                      <a:gs pos="2917">
                        <a:srgbClr val="FFFFFF"/>
                      </a:gs>
                      <a:gs pos="30000">
                        <a:srgbClr val="FFFFFF"/>
                      </a:gs>
                    </a:gsLst>
                    <a:lin ang="5400000" scaled="0"/>
                  </a:gradFill>
                </a:endParaRPr>
              </a:p>
            </p:txBody>
          </p:sp>
          <p:pic>
            <p:nvPicPr>
              <p:cNvPr id="240" name="Picture 239"/>
              <p:cNvPicPr>
                <a:picLocks noChangeAspect="1"/>
              </p:cNvPicPr>
              <p:nvPr/>
            </p:nvPicPr>
            <p:blipFill rotWithShape="1">
              <a:blip r:embed="rId12">
                <a:extLst>
                  <a:ext uri="{28A0092B-C50C-407E-A947-70E740481C1C}">
                    <a14:useLocalDpi xmlns:a14="http://schemas.microsoft.com/office/drawing/2010/main" val="0"/>
                  </a:ext>
                </a:extLst>
              </a:blip>
              <a:srcRect r="76490"/>
              <a:stretch/>
            </p:blipFill>
            <p:spPr>
              <a:xfrm>
                <a:off x="10610677" y="5705080"/>
                <a:ext cx="571732" cy="543242"/>
              </a:xfrm>
              <a:prstGeom prst="rect">
                <a:avLst/>
              </a:prstGeom>
            </p:spPr>
          </p:pic>
        </p:grpSp>
        <p:grpSp>
          <p:nvGrpSpPr>
            <p:cNvPr id="243" name="Group 242"/>
            <p:cNvGrpSpPr/>
            <p:nvPr/>
          </p:nvGrpSpPr>
          <p:grpSpPr>
            <a:xfrm>
              <a:off x="10234100" y="5368753"/>
              <a:ext cx="441061" cy="705626"/>
              <a:chOff x="9694576" y="5416325"/>
              <a:chExt cx="441061" cy="705626"/>
            </a:xfrm>
          </p:grpSpPr>
          <p:sp>
            <p:nvSpPr>
              <p:cNvPr id="8" name="Rectangle 7"/>
              <p:cNvSpPr/>
              <p:nvPr/>
            </p:nvSpPr>
            <p:spPr>
              <a:xfrm>
                <a:off x="9694576" y="5900618"/>
                <a:ext cx="441061" cy="221333"/>
              </a:xfrm>
              <a:prstGeom prst="rect">
                <a:avLst/>
              </a:prstGeom>
            </p:spPr>
            <p:txBody>
              <a:bodyPr wrap="square">
                <a:spAutoFit/>
              </a:bodyPr>
              <a:lstStyle/>
              <a:p>
                <a:pPr>
                  <a:lnSpc>
                    <a:spcPct val="90000"/>
                  </a:lnSpc>
                  <a:spcAft>
                    <a:spcPts val="588"/>
                  </a:spcAft>
                </a:pPr>
                <a:r>
                  <a:rPr lang="en-US" sz="882" dirty="0">
                    <a:gradFill>
                      <a:gsLst>
                        <a:gs pos="2917">
                          <a:srgbClr val="FFFFFF"/>
                        </a:gs>
                        <a:gs pos="30000">
                          <a:srgbClr val="FFFFFF"/>
                        </a:gs>
                      </a:gsLst>
                      <a:lin ang="5400000" scaled="0"/>
                    </a:gradFill>
                  </a:rPr>
                  <a:t>JIRA</a:t>
                </a:r>
              </a:p>
            </p:txBody>
          </p:sp>
          <p:pic>
            <p:nvPicPr>
              <p:cNvPr id="242" name="Picture 241"/>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40000" contrast="20000"/>
                        </a14:imgEffect>
                      </a14:imgLayer>
                    </a14:imgProps>
                  </a:ext>
                  <a:ext uri="{28A0092B-C50C-407E-A947-70E740481C1C}">
                    <a14:useLocalDpi xmlns:a14="http://schemas.microsoft.com/office/drawing/2010/main" val="0"/>
                  </a:ext>
                </a:extLst>
              </a:blip>
              <a:srcRect r="70624"/>
              <a:stretch/>
            </p:blipFill>
            <p:spPr>
              <a:xfrm>
                <a:off x="9727252" y="5416325"/>
                <a:ext cx="350489" cy="466066"/>
              </a:xfrm>
              <a:prstGeom prst="rect">
                <a:avLst/>
              </a:prstGeom>
            </p:spPr>
          </p:pic>
        </p:grpSp>
      </p:grpSp>
      <p:cxnSp>
        <p:nvCxnSpPr>
          <p:cNvPr id="305" name="Straight Arrow Connector 304"/>
          <p:cNvCxnSpPr/>
          <p:nvPr/>
        </p:nvCxnSpPr>
        <p:spPr>
          <a:xfrm flipV="1">
            <a:off x="10160186" y="3036609"/>
            <a:ext cx="394793"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599930" y="4950594"/>
            <a:ext cx="3152104" cy="1221883"/>
            <a:chOff x="4819651" y="2807496"/>
            <a:chExt cx="3562943" cy="3800381"/>
          </a:xfrm>
        </p:grpSpPr>
        <p:cxnSp>
          <p:nvCxnSpPr>
            <p:cNvPr id="307" name="Straight Arrow Connector 306"/>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12" name="Straight Arrow Connector 311"/>
          <p:cNvCxnSpPr/>
          <p:nvPr/>
        </p:nvCxnSpPr>
        <p:spPr>
          <a:xfrm flipV="1">
            <a:off x="5972482" y="2581505"/>
            <a:ext cx="425939"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V="1">
            <a:off x="1026781" y="3307073"/>
            <a:ext cx="0" cy="95731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p:cNvGrpSpPr/>
          <p:nvPr/>
        </p:nvGrpSpPr>
        <p:grpSpPr>
          <a:xfrm>
            <a:off x="15211" y="4253100"/>
            <a:ext cx="1956893" cy="1525236"/>
            <a:chOff x="407046" y="4381450"/>
            <a:chExt cx="2212159" cy="1556041"/>
          </a:xfrm>
        </p:grpSpPr>
        <p:sp>
          <p:nvSpPr>
            <p:cNvPr id="281" name="Rounded Rectangle 280"/>
            <p:cNvSpPr/>
            <p:nvPr/>
          </p:nvSpPr>
          <p:spPr bwMode="auto">
            <a:xfrm>
              <a:off x="573546" y="4381450"/>
              <a:ext cx="2045659"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468" dirty="0">
                  <a:gradFill>
                    <a:gsLst>
                      <a:gs pos="0">
                        <a:srgbClr val="00BCF2"/>
                      </a:gs>
                      <a:gs pos="100000">
                        <a:srgbClr val="00BCF2"/>
                      </a:gs>
                    </a:gsLst>
                    <a:lin ang="5400000" scaled="0"/>
                  </a:gradFill>
                  <a:ea typeface="Segoe UI" pitchFamily="34" charset="0"/>
                  <a:cs typeface="Segoe UI" pitchFamily="34" charset="0"/>
                </a:rPr>
                <a:t>                            </a:t>
              </a:r>
            </a:p>
          </p:txBody>
        </p:sp>
        <p:sp>
          <p:nvSpPr>
            <p:cNvPr id="282"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83" name="Group 282"/>
            <p:cNvGrpSpPr/>
            <p:nvPr/>
          </p:nvGrpSpPr>
          <p:grpSpPr>
            <a:xfrm>
              <a:off x="1527069" y="4564856"/>
              <a:ext cx="395852" cy="616200"/>
              <a:chOff x="8627831" y="3918226"/>
              <a:chExt cx="395852" cy="616200"/>
            </a:xfrm>
          </p:grpSpPr>
          <p:pic>
            <p:nvPicPr>
              <p:cNvPr id="290" name="Picture 289"/>
              <p:cNvPicPr>
                <a:picLocks noChangeAspect="1"/>
              </p:cNvPicPr>
              <p:nvPr/>
            </p:nvPicPr>
            <p:blipFill rotWithShape="1">
              <a:blip r:embed="rId9">
                <a:extLst>
                  <a:ext uri="{28A0092B-C50C-407E-A947-70E740481C1C}">
                    <a14:useLocalDpi xmlns:a14="http://schemas.microsoft.com/office/drawing/2010/main" val="0"/>
                  </a:ext>
                </a:extLst>
              </a:blip>
              <a:srcRect l="7275" r="27897" b="38399"/>
              <a:stretch/>
            </p:blipFill>
            <p:spPr>
              <a:xfrm>
                <a:off x="8627831" y="3918226"/>
                <a:ext cx="370571" cy="347754"/>
              </a:xfrm>
              <a:prstGeom prst="rect">
                <a:avLst/>
              </a:prstGeom>
            </p:spPr>
          </p:pic>
          <p:sp>
            <p:nvSpPr>
              <p:cNvPr id="291" name="TextBox 290"/>
              <p:cNvSpPr txBox="1"/>
              <p:nvPr/>
            </p:nvSpPr>
            <p:spPr>
              <a:xfrm>
                <a:off x="8627921" y="4285194"/>
                <a:ext cx="395762" cy="249232"/>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Puppet </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Labs</a:t>
                </a:r>
              </a:p>
            </p:txBody>
          </p:sp>
        </p:grpSp>
        <p:grpSp>
          <p:nvGrpSpPr>
            <p:cNvPr id="284" name="Group 283"/>
            <p:cNvGrpSpPr/>
            <p:nvPr/>
          </p:nvGrpSpPr>
          <p:grpSpPr>
            <a:xfrm>
              <a:off x="2050721" y="4467809"/>
              <a:ext cx="417829" cy="690560"/>
              <a:chOff x="2190446" y="4922203"/>
              <a:chExt cx="417829" cy="690560"/>
            </a:xfrm>
          </p:grpSpPr>
          <p:pic>
            <p:nvPicPr>
              <p:cNvPr id="288" name="Picture 287"/>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68007" t="5019" r="6210" b="4022"/>
              <a:stretch/>
            </p:blipFill>
            <p:spPr>
              <a:xfrm>
                <a:off x="2190446" y="4922203"/>
                <a:ext cx="417829" cy="539049"/>
              </a:xfrm>
              <a:prstGeom prst="rect">
                <a:avLst/>
              </a:prstGeom>
            </p:spPr>
          </p:pic>
          <p:sp>
            <p:nvSpPr>
              <p:cNvPr id="289" name="TextBox 288"/>
              <p:cNvSpPr txBox="1"/>
              <p:nvPr/>
            </p:nvSpPr>
            <p:spPr>
              <a:xfrm>
                <a:off x="2208223" y="5488147"/>
                <a:ext cx="345065" cy="124616"/>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Eclipse</a:t>
                </a:r>
              </a:p>
            </p:txBody>
          </p:sp>
        </p:grpSp>
        <p:grpSp>
          <p:nvGrpSpPr>
            <p:cNvPr id="285" name="Group 284"/>
            <p:cNvGrpSpPr/>
            <p:nvPr/>
          </p:nvGrpSpPr>
          <p:grpSpPr>
            <a:xfrm>
              <a:off x="977295" y="4528933"/>
              <a:ext cx="393113" cy="645440"/>
              <a:chOff x="891677" y="4978236"/>
              <a:chExt cx="393113" cy="645440"/>
            </a:xfrm>
          </p:grpSpPr>
          <p:pic>
            <p:nvPicPr>
              <p:cNvPr id="286" name="Picture 285"/>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20000"/>
                        </a14:imgEffect>
                      </a14:imgLayer>
                    </a14:imgProps>
                  </a:ext>
                  <a:ext uri="{28A0092B-C50C-407E-A947-70E740481C1C}">
                    <a14:useLocalDpi xmlns:a14="http://schemas.microsoft.com/office/drawing/2010/main" val="0"/>
                  </a:ext>
                </a:extLst>
              </a:blip>
              <a:srcRect r="81248"/>
              <a:stretch/>
            </p:blipFill>
            <p:spPr>
              <a:xfrm>
                <a:off x="891677" y="4978236"/>
                <a:ext cx="393113" cy="371185"/>
              </a:xfrm>
              <a:prstGeom prst="rect">
                <a:avLst/>
              </a:prstGeom>
            </p:spPr>
          </p:pic>
          <p:sp>
            <p:nvSpPr>
              <p:cNvPr id="287" name="TextBox 286"/>
              <p:cNvSpPr txBox="1"/>
              <p:nvPr/>
            </p:nvSpPr>
            <p:spPr>
              <a:xfrm>
                <a:off x="905023" y="5374444"/>
                <a:ext cx="328711" cy="249232"/>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grpSp>
      <p:grpSp>
        <p:nvGrpSpPr>
          <p:cNvPr id="292" name="Group 291"/>
          <p:cNvGrpSpPr/>
          <p:nvPr/>
        </p:nvGrpSpPr>
        <p:grpSpPr>
          <a:xfrm>
            <a:off x="-44137" y="4776092"/>
            <a:ext cx="1200265" cy="1105100"/>
            <a:chOff x="958943" y="1820181"/>
            <a:chExt cx="1356835" cy="1127420"/>
          </a:xfrm>
        </p:grpSpPr>
        <p:sp>
          <p:nvSpPr>
            <p:cNvPr id="293"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4"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5"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6"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297"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98" name="Group 297"/>
            <p:cNvGrpSpPr/>
            <p:nvPr/>
          </p:nvGrpSpPr>
          <p:grpSpPr>
            <a:xfrm>
              <a:off x="1388646" y="2014004"/>
              <a:ext cx="311900" cy="222474"/>
              <a:chOff x="1366452" y="1994459"/>
              <a:chExt cx="311900" cy="222474"/>
            </a:xfrm>
          </p:grpSpPr>
          <p:sp>
            <p:nvSpPr>
              <p:cNvPr id="317"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0"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299"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0"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3" name="Group 302"/>
            <p:cNvGrpSpPr/>
            <p:nvPr/>
          </p:nvGrpSpPr>
          <p:grpSpPr>
            <a:xfrm>
              <a:off x="958943" y="2054647"/>
              <a:ext cx="244284" cy="287906"/>
              <a:chOff x="978218" y="2040263"/>
              <a:chExt cx="244284" cy="287906"/>
            </a:xfrm>
          </p:grpSpPr>
          <p:sp>
            <p:nvSpPr>
              <p:cNvPr id="315"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6"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30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8"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9" name="Group 308"/>
            <p:cNvGrpSpPr/>
            <p:nvPr/>
          </p:nvGrpSpPr>
          <p:grpSpPr>
            <a:xfrm>
              <a:off x="1261759" y="2339640"/>
              <a:ext cx="1054019" cy="607961"/>
              <a:chOff x="511109" y="5814543"/>
              <a:chExt cx="1041729" cy="600871"/>
            </a:xfrm>
          </p:grpSpPr>
          <p:sp>
            <p:nvSpPr>
              <p:cNvPr id="31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3"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pic>
          <p:nvPicPr>
            <p:cNvPr id="310" name="Picture 30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21" name="Group 320"/>
          <p:cNvGrpSpPr/>
          <p:nvPr/>
        </p:nvGrpSpPr>
        <p:grpSpPr>
          <a:xfrm>
            <a:off x="1165993" y="4778325"/>
            <a:ext cx="1179427" cy="1108615"/>
            <a:chOff x="1680905" y="4869171"/>
            <a:chExt cx="1333278" cy="1131005"/>
          </a:xfrm>
        </p:grpSpPr>
        <p:grpSp>
          <p:nvGrpSpPr>
            <p:cNvPr id="322" name="Group 321"/>
            <p:cNvGrpSpPr/>
            <p:nvPr/>
          </p:nvGrpSpPr>
          <p:grpSpPr>
            <a:xfrm>
              <a:off x="2312865" y="4869171"/>
              <a:ext cx="701318" cy="1129810"/>
              <a:chOff x="1444680" y="4869171"/>
              <a:chExt cx="701318" cy="1129810"/>
            </a:xfrm>
          </p:grpSpPr>
          <p:sp>
            <p:nvSpPr>
              <p:cNvPr id="327" name="Freeform 326"/>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8" name="Freeform 327"/>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9" name="Oval 328"/>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0" name="Freeform 329"/>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1" name="Freeform 33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2" name="Freeform 33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3" name="Freeform 332"/>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4" name="Freeform 333"/>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3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335" name="Freeform 334"/>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6" name="Freeform 335"/>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7" name="Freeform 336"/>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338" name="Picture 33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3" name="Group 322"/>
            <p:cNvGrpSpPr/>
            <p:nvPr/>
          </p:nvGrpSpPr>
          <p:grpSpPr>
            <a:xfrm>
              <a:off x="1680905" y="5392215"/>
              <a:ext cx="1054019" cy="607961"/>
              <a:chOff x="511109" y="5814543"/>
              <a:chExt cx="1041729" cy="600871"/>
            </a:xfrm>
          </p:grpSpPr>
          <p:sp>
            <p:nvSpPr>
              <p:cNvPr id="32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5"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grpSp>
        <p:nvGrpSpPr>
          <p:cNvPr id="6" name="Group 5"/>
          <p:cNvGrpSpPr/>
          <p:nvPr/>
        </p:nvGrpSpPr>
        <p:grpSpPr>
          <a:xfrm>
            <a:off x="2576762" y="3994260"/>
            <a:ext cx="1459167" cy="1250073"/>
            <a:chOff x="3128546" y="3994260"/>
            <a:chExt cx="1459167" cy="1250073"/>
          </a:xfrm>
        </p:grpSpPr>
        <p:sp>
          <p:nvSpPr>
            <p:cNvPr id="165" name="Rounded Rectangle 164"/>
            <p:cNvSpPr/>
            <p:nvPr/>
          </p:nvSpPr>
          <p:spPr bwMode="auto">
            <a:xfrm>
              <a:off x="3128546" y="3994260"/>
              <a:ext cx="1459167" cy="1250073"/>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pic>
          <p:nvPicPr>
            <p:cNvPr id="199" name="Picture 198"/>
            <p:cNvPicPr>
              <a:picLocks noChangeAspect="1"/>
            </p:cNvPicPr>
            <p:nvPr/>
          </p:nvPicPr>
          <p:blipFill rotWithShape="1">
            <a:blip r:embed="rId20">
              <a:extLst>
                <a:ext uri="{28A0092B-C50C-407E-A947-70E740481C1C}">
                  <a14:useLocalDpi xmlns:a14="http://schemas.microsoft.com/office/drawing/2010/main" val="0"/>
                </a:ext>
              </a:extLst>
            </a:blip>
            <a:srcRect r="73274"/>
            <a:stretch/>
          </p:blipFill>
          <p:spPr>
            <a:xfrm>
              <a:off x="3975323" y="4370523"/>
              <a:ext cx="341815" cy="357463"/>
            </a:xfrm>
            <a:prstGeom prst="rect">
              <a:avLst/>
            </a:prstGeom>
          </p:spPr>
        </p:pic>
        <p:sp>
          <p:nvSpPr>
            <p:cNvPr id="200" name="TextBox 199"/>
            <p:cNvSpPr txBox="1"/>
            <p:nvPr/>
          </p:nvSpPr>
          <p:spPr>
            <a:xfrm>
              <a:off x="3977563" y="4762425"/>
              <a:ext cx="328616" cy="122149"/>
            </a:xfrm>
            <a:prstGeom prst="rect">
              <a:avLst/>
            </a:prstGeom>
            <a:noFill/>
          </p:spPr>
          <p:txBody>
            <a:bodyPr wrap="none" lIns="0" tIns="0" rIns="0" bIns="0" rtlCol="0">
              <a:spAutoFit/>
            </a:bodyPr>
            <a:lstStyle/>
            <a:p>
              <a:pPr>
                <a:lnSpc>
                  <a:spcPct val="90000"/>
                </a:lnSpc>
                <a:spcAft>
                  <a:spcPts val="588"/>
                </a:spcAft>
              </a:pPr>
              <a:r>
                <a:rPr lang="en-US" sz="882" dirty="0" err="1">
                  <a:gradFill>
                    <a:gsLst>
                      <a:gs pos="2917">
                        <a:srgbClr val="FFFFFF"/>
                      </a:gs>
                      <a:gs pos="30000">
                        <a:srgbClr val="FFFFFF"/>
                      </a:gs>
                    </a:gsLst>
                    <a:lin ang="5400000" scaled="0"/>
                  </a:gradFill>
                </a:rPr>
                <a:t>Gradle</a:t>
              </a:r>
              <a:endParaRPr lang="en-US" sz="882" dirty="0">
                <a:gradFill>
                  <a:gsLst>
                    <a:gs pos="2917">
                      <a:srgbClr val="FFFFFF"/>
                    </a:gs>
                    <a:gs pos="30000">
                      <a:srgbClr val="FFFFFF"/>
                    </a:gs>
                  </a:gsLst>
                  <a:lin ang="5400000" scaled="0"/>
                </a:gradFill>
              </a:endParaRPr>
            </a:p>
          </p:txBody>
        </p:sp>
      </p:grpSp>
      <p:pic>
        <p:nvPicPr>
          <p:cNvPr id="173" name="Picture 4" descr="http://www.jbase.com/new/products/images/java.png"/>
          <p:cNvPicPr>
            <a:picLocks noChangeAspect="1" noChangeArrowheads="1"/>
          </p:cNvPicPr>
          <p:nvPr/>
        </p:nvPicPr>
        <p:blipFill>
          <a:blip r:embed="rId21" cstate="print">
            <a:duotone>
              <a:prstClr val="black"/>
              <a:schemeClr val="tx1">
                <a:tint val="45000"/>
                <a:satMod val="400000"/>
              </a:schemeClr>
            </a:duotone>
            <a:extLst>
              <a:ext uri="{BEBA8EAE-BF5A-486C-A8C5-ECC9F3942E4B}">
                <a14:imgProps xmlns:a14="http://schemas.microsoft.com/office/drawing/2010/main">
                  <a14:imgLayer r:embed="rId22">
                    <a14:imgEffect>
                      <a14:brightnessContrast bright="100000"/>
                    </a14:imgEffect>
                  </a14:imgLayer>
                </a14:imgProps>
              </a:ext>
            </a:extLst>
          </a:blip>
          <a:srcRect/>
          <a:stretch>
            <a:fillRect/>
          </a:stretch>
        </p:blipFill>
        <p:spPr bwMode="auto">
          <a:xfrm>
            <a:off x="9667769" y="1899482"/>
            <a:ext cx="280937" cy="553372"/>
          </a:xfrm>
          <a:prstGeom prst="rect">
            <a:avLst/>
          </a:prstGeom>
          <a:noFill/>
        </p:spPr>
      </p:pic>
      <p:pic>
        <p:nvPicPr>
          <p:cNvPr id="181" name="Picture 180" descr="PHP.png"/>
          <p:cNvPicPr>
            <a:picLocks noChangeAspect="1"/>
          </p:cNvPicPr>
          <p:nvPr/>
        </p:nvPicPr>
        <p:blipFill>
          <a:blip r:embed="rId23" cstate="print">
            <a:duotone>
              <a:prstClr val="black"/>
              <a:schemeClr val="tx1">
                <a:tint val="45000"/>
                <a:satMod val="400000"/>
              </a:schemeClr>
            </a:duotone>
            <a:extLst>
              <a:ext uri="{BEBA8EAE-BF5A-486C-A8C5-ECC9F3942E4B}">
                <a14:imgProps xmlns:a14="http://schemas.microsoft.com/office/drawing/2010/main">
                  <a14:imgLayer r:embed="rId24">
                    <a14:imgEffect>
                      <a14:brightnessContrast bright="100000"/>
                    </a14:imgEffect>
                  </a14:imgLayer>
                </a14:imgProps>
              </a:ext>
            </a:extLst>
          </a:blip>
          <a:stretch>
            <a:fillRect/>
          </a:stretch>
        </p:blipFill>
        <p:spPr>
          <a:xfrm>
            <a:off x="8746150" y="2360645"/>
            <a:ext cx="397784" cy="220860"/>
          </a:xfrm>
          <a:prstGeom prst="rect">
            <a:avLst/>
          </a:prstGeom>
          <a:noFill/>
        </p:spPr>
      </p:pic>
      <p:pic>
        <p:nvPicPr>
          <p:cNvPr id="207" name="Picture 206"/>
          <p:cNvPicPr>
            <a:picLocks noChangeAspect="1"/>
          </p:cNvPicPr>
          <p:nvPr/>
        </p:nvPicPr>
        <p:blipFill>
          <a:blip r:embed="rId25" cstate="print">
            <a:duotone>
              <a:prstClr val="black"/>
              <a:schemeClr val="tx1">
                <a:tint val="45000"/>
                <a:satMod val="400000"/>
              </a:schemeClr>
            </a:duotone>
            <a:extLst>
              <a:ext uri="{BEBA8EAE-BF5A-486C-A8C5-ECC9F3942E4B}">
                <a14:imgProps xmlns:a14="http://schemas.microsoft.com/office/drawing/2010/main">
                  <a14:imgLayer r:embed="rId26">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82505" y="2002778"/>
            <a:ext cx="656218" cy="183136"/>
          </a:xfrm>
          <a:prstGeom prst="rect">
            <a:avLst/>
          </a:prstGeom>
        </p:spPr>
      </p:pic>
      <p:pic>
        <p:nvPicPr>
          <p:cNvPr id="208" name="Picture 207"/>
          <p:cNvPicPr>
            <a:picLocks noChangeAspect="1"/>
          </p:cNvPicPr>
          <p:nvPr/>
        </p:nvPicPr>
        <p:blipFill>
          <a:blip r:embed="rId27">
            <a:duotone>
              <a:prstClr val="black"/>
              <a:schemeClr val="tx1">
                <a:tint val="45000"/>
                <a:satMod val="400000"/>
              </a:schemeClr>
            </a:duotone>
            <a:lum bright="100000"/>
          </a:blip>
          <a:stretch>
            <a:fillRect/>
          </a:stretch>
        </p:blipFill>
        <p:spPr>
          <a:xfrm>
            <a:off x="8875458" y="2829794"/>
            <a:ext cx="796569" cy="206517"/>
          </a:xfrm>
          <a:prstGeom prst="rect">
            <a:avLst/>
          </a:prstGeom>
        </p:spPr>
      </p:pic>
      <p:pic>
        <p:nvPicPr>
          <p:cNvPr id="2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64845" y="3295687"/>
            <a:ext cx="446922" cy="337815"/>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https://mediabank.partners.extranet.microsoft.com/Assets/Active/M-Q/Microsoft_.NET/Microsoft_NET_ADO_.NET/Logos+Logotypes/NET-ADO_bL.png"/>
          <p:cNvPicPr>
            <a:picLocks noChangeAspect="1" noChangeArrowheads="1"/>
          </p:cNvPicPr>
          <p:nvPr/>
        </p:nvPicPr>
        <p:blipFill>
          <a:blip r:embed="rId28" cstate="print">
            <a:alphaModFix/>
            <a:duotone>
              <a:prstClr val="black"/>
              <a:schemeClr val="tx1">
                <a:tint val="45000"/>
                <a:satMod val="400000"/>
              </a:schemeClr>
            </a:duotone>
            <a:extLst>
              <a:ext uri="{BEBA8EAE-BF5A-486C-A8C5-ECC9F3942E4B}">
                <a14:imgProps xmlns:a14="http://schemas.microsoft.com/office/drawing/2010/main">
                  <a14:imgLayer r:embed="rId29">
                    <a14:imgEffect>
                      <a14:brightnessContrast bright="100000"/>
                    </a14:imgEffect>
                  </a14:imgLayer>
                </a14:imgProps>
              </a:ext>
            </a:extLst>
          </a:blip>
          <a:srcRect r="31488"/>
          <a:stretch>
            <a:fillRect/>
          </a:stretch>
        </p:blipFill>
        <p:spPr bwMode="auto">
          <a:xfrm>
            <a:off x="8681474" y="3836888"/>
            <a:ext cx="1124433" cy="343081"/>
          </a:xfrm>
          <a:prstGeom prst="rect">
            <a:avLst/>
          </a:prstGeom>
          <a:noFill/>
        </p:spPr>
      </p:pic>
      <p:grpSp>
        <p:nvGrpSpPr>
          <p:cNvPr id="232" name="Group 231"/>
          <p:cNvGrpSpPr/>
          <p:nvPr/>
        </p:nvGrpSpPr>
        <p:grpSpPr>
          <a:xfrm>
            <a:off x="3393668" y="1598366"/>
            <a:ext cx="421650" cy="570838"/>
            <a:chOff x="4662854" y="2636345"/>
            <a:chExt cx="430166" cy="582367"/>
          </a:xfrm>
        </p:grpSpPr>
        <p:pic>
          <p:nvPicPr>
            <p:cNvPr id="239" name="Picture 2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854" y="2636345"/>
              <a:ext cx="430166" cy="430166"/>
            </a:xfrm>
            <a:prstGeom prst="rect">
              <a:avLst/>
            </a:prstGeom>
          </p:spPr>
        </p:pic>
        <p:sp>
          <p:nvSpPr>
            <p:cNvPr id="244" name="TextBox 243"/>
            <p:cNvSpPr txBox="1"/>
            <p:nvPr/>
          </p:nvSpPr>
          <p:spPr>
            <a:xfrm>
              <a:off x="4679165" y="3094096"/>
              <a:ext cx="397397"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Hudson</a:t>
              </a:r>
            </a:p>
          </p:txBody>
        </p:sp>
      </p:grpSp>
      <p:grpSp>
        <p:nvGrpSpPr>
          <p:cNvPr id="233" name="Group 232"/>
          <p:cNvGrpSpPr/>
          <p:nvPr/>
        </p:nvGrpSpPr>
        <p:grpSpPr>
          <a:xfrm>
            <a:off x="2782535" y="1575581"/>
            <a:ext cx="385566" cy="603921"/>
            <a:chOff x="4135626" y="2690430"/>
            <a:chExt cx="393353" cy="616118"/>
          </a:xfrm>
        </p:grpSpPr>
        <p:pic>
          <p:nvPicPr>
            <p:cNvPr id="234" name="Picture 233"/>
            <p:cNvPicPr>
              <a:picLocks noChangeAspect="1"/>
            </p:cNvPicPr>
            <p:nvPr/>
          </p:nvPicPr>
          <p:blipFill rotWithShape="1">
            <a:blip r:embed="rId8">
              <a:extLst>
                <a:ext uri="{28A0092B-C50C-407E-A947-70E740481C1C}">
                  <a14:useLocalDpi xmlns:a14="http://schemas.microsoft.com/office/drawing/2010/main" val="0"/>
                </a:ext>
              </a:extLst>
            </a:blip>
            <a:srcRect r="74242"/>
            <a:stretch/>
          </p:blipFill>
          <p:spPr>
            <a:xfrm>
              <a:off x="4135626" y="2690430"/>
              <a:ext cx="393353" cy="488682"/>
            </a:xfrm>
            <a:prstGeom prst="rect">
              <a:avLst/>
            </a:prstGeom>
          </p:spPr>
        </p:pic>
        <p:sp>
          <p:nvSpPr>
            <p:cNvPr id="235" name="TextBox 234"/>
            <p:cNvSpPr txBox="1"/>
            <p:nvPr/>
          </p:nvSpPr>
          <p:spPr>
            <a:xfrm>
              <a:off x="4147957" y="3181932"/>
              <a:ext cx="366325" cy="124616"/>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Jenkins</a:t>
              </a:r>
            </a:p>
          </p:txBody>
        </p:sp>
      </p:grpSp>
      <p:sp>
        <p:nvSpPr>
          <p:cNvPr id="246" name="TextBox 245"/>
          <p:cNvSpPr txBox="1"/>
          <p:nvPr/>
        </p:nvSpPr>
        <p:spPr>
          <a:xfrm>
            <a:off x="2881070" y="4773881"/>
            <a:ext cx="283732" cy="122149"/>
          </a:xfrm>
          <a:prstGeom prst="rect">
            <a:avLst/>
          </a:prstGeom>
          <a:noFill/>
        </p:spPr>
        <p:txBody>
          <a:bodyPr wrap="none" lIns="0" tIns="0" rIns="0" bIns="0" rtlCol="0">
            <a:spAutoFit/>
          </a:bodyPr>
          <a:lstStyle/>
          <a:p>
            <a:pPr>
              <a:lnSpc>
                <a:spcPct val="90000"/>
              </a:lnSpc>
              <a:spcAft>
                <a:spcPts val="588"/>
              </a:spcAft>
            </a:pPr>
            <a:r>
              <a:rPr lang="en-US" sz="882" dirty="0">
                <a:gradFill>
                  <a:gsLst>
                    <a:gs pos="2917">
                      <a:srgbClr val="FFFFFF"/>
                    </a:gs>
                    <a:gs pos="30000">
                      <a:srgbClr val="FFFFFF"/>
                    </a:gs>
                  </a:gsLst>
                  <a:lin ang="5400000" scaled="0"/>
                </a:gradFill>
              </a:rPr>
              <a:t>Grunt</a:t>
            </a:r>
          </a:p>
        </p:txBody>
      </p:sp>
      <p:pic>
        <p:nvPicPr>
          <p:cNvPr id="247" name="Picture 246"/>
          <p:cNvPicPr>
            <a:picLocks noChangeAspect="1"/>
          </p:cNvPicPr>
          <p:nvPr/>
        </p:nvPicPr>
        <p:blipFill rotWithShape="1">
          <a:blip r:embed="rId30">
            <a:extLst>
              <a:ext uri="{28A0092B-C50C-407E-A947-70E740481C1C}">
                <a14:useLocalDpi xmlns:a14="http://schemas.microsoft.com/office/drawing/2010/main" val="0"/>
              </a:ext>
            </a:extLst>
          </a:blip>
          <a:srcRect b="19882"/>
          <a:stretch/>
        </p:blipFill>
        <p:spPr>
          <a:xfrm>
            <a:off x="2790908" y="4316438"/>
            <a:ext cx="463152" cy="437034"/>
          </a:xfrm>
          <a:prstGeom prst="rect">
            <a:avLst/>
          </a:prstGeom>
        </p:spPr>
      </p:pic>
      <p:pic>
        <p:nvPicPr>
          <p:cNvPr id="248" name="Picture 247"/>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20000"/>
                    </a14:imgEffect>
                  </a14:imgLayer>
                </a14:imgProps>
              </a:ext>
              <a:ext uri="{28A0092B-C50C-407E-A947-70E740481C1C}">
                <a14:useLocalDpi xmlns:a14="http://schemas.microsoft.com/office/drawing/2010/main" val="0"/>
              </a:ext>
            </a:extLst>
          </a:blip>
          <a:srcRect r="81248"/>
          <a:stretch/>
        </p:blipFill>
        <p:spPr>
          <a:xfrm>
            <a:off x="3083390" y="2373846"/>
            <a:ext cx="347751" cy="363837"/>
          </a:xfrm>
          <a:prstGeom prst="rect">
            <a:avLst/>
          </a:prstGeom>
        </p:spPr>
      </p:pic>
      <p:sp>
        <p:nvSpPr>
          <p:cNvPr id="249" name="TextBox 248"/>
          <p:cNvSpPr txBox="1"/>
          <p:nvPr/>
        </p:nvSpPr>
        <p:spPr>
          <a:xfrm>
            <a:off x="3095196" y="2762210"/>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pic>
        <p:nvPicPr>
          <p:cNvPr id="250" name="Picture 249"/>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20000"/>
                    </a14:imgEffect>
                  </a14:imgLayer>
                </a14:imgProps>
              </a:ext>
              <a:ext uri="{28A0092B-C50C-407E-A947-70E740481C1C}">
                <a14:useLocalDpi xmlns:a14="http://schemas.microsoft.com/office/drawing/2010/main" val="0"/>
              </a:ext>
            </a:extLst>
          </a:blip>
          <a:srcRect r="81248"/>
          <a:stretch/>
        </p:blipFill>
        <p:spPr>
          <a:xfrm>
            <a:off x="5365503" y="3501549"/>
            <a:ext cx="347751" cy="363837"/>
          </a:xfrm>
          <a:prstGeom prst="rect">
            <a:avLst/>
          </a:prstGeom>
        </p:spPr>
      </p:pic>
      <p:sp>
        <p:nvSpPr>
          <p:cNvPr id="251" name="TextBox 250"/>
          <p:cNvSpPr txBox="1"/>
          <p:nvPr/>
        </p:nvSpPr>
        <p:spPr>
          <a:xfrm>
            <a:off x="5377309" y="3889913"/>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nvGrpSpPr>
          <p:cNvPr id="252" name="Group 251"/>
          <p:cNvGrpSpPr/>
          <p:nvPr/>
        </p:nvGrpSpPr>
        <p:grpSpPr>
          <a:xfrm>
            <a:off x="4626821" y="3448728"/>
            <a:ext cx="570347" cy="568584"/>
            <a:chOff x="6429889" y="3838242"/>
            <a:chExt cx="581866" cy="580068"/>
          </a:xfrm>
        </p:grpSpPr>
        <p:pic>
          <p:nvPicPr>
            <p:cNvPr id="253" name="Picture 25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54" name="TextBox 253"/>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spTree>
    <p:extLst>
      <p:ext uri="{BB962C8B-B14F-4D97-AF65-F5344CB8AC3E}">
        <p14:creationId xmlns:p14="http://schemas.microsoft.com/office/powerpoint/2010/main" val="392365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fade">
                                      <p:cBhvr>
                                        <p:cTn id="19" dur="500"/>
                                        <p:tgtEl>
                                          <p:spTgt spid="292"/>
                                        </p:tgtEl>
                                      </p:cBhvr>
                                    </p:animEffect>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500"/>
                                        <p:tgtEl>
                                          <p:spTgt spid="280"/>
                                        </p:tgtEl>
                                      </p:cBhvr>
                                    </p:animEffec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par>
                          <p:cTn id="26" fill="hold">
                            <p:stCondLst>
                              <p:cond delay="500"/>
                            </p:stCondLst>
                            <p:childTnLst>
                              <p:par>
                                <p:cTn id="27" presetID="10" presetClass="entr" presetSubtype="0" fill="hold" nodeType="afterEffect">
                                  <p:stCondLst>
                                    <p:cond delay="150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500"/>
                                        <p:tgtEl>
                                          <p:spTgt spid="302"/>
                                        </p:tgtEl>
                                      </p:cBhvr>
                                    </p:animEffect>
                                  </p:childTnLst>
                                </p:cTn>
                              </p:par>
                            </p:childTnLst>
                          </p:cTn>
                        </p:par>
                        <p:par>
                          <p:cTn id="30" fill="hold">
                            <p:stCondLst>
                              <p:cond delay="2500"/>
                            </p:stCondLst>
                            <p:childTnLst>
                              <p:par>
                                <p:cTn id="31" presetID="10" presetClass="entr" presetSubtype="0" fill="hold" nodeType="afterEffect">
                                  <p:stCondLst>
                                    <p:cond delay="1200"/>
                                  </p:stCondLst>
                                  <p:childTnLst>
                                    <p:set>
                                      <p:cBhvr>
                                        <p:cTn id="32" dur="1" fill="hold">
                                          <p:stCondLst>
                                            <p:cond delay="0"/>
                                          </p:stCondLst>
                                        </p:cTn>
                                        <p:tgtEl>
                                          <p:spTgt spid="304"/>
                                        </p:tgtEl>
                                        <p:attrNameLst>
                                          <p:attrName>style.visibility</p:attrName>
                                        </p:attrNameLst>
                                      </p:cBhvr>
                                      <p:to>
                                        <p:strVal val="visible"/>
                                      </p:to>
                                    </p:set>
                                    <p:animEffect transition="in" filter="fade">
                                      <p:cBhvr>
                                        <p:cTn id="33" dur="500"/>
                                        <p:tgtEl>
                                          <p:spTgt spid="304"/>
                                        </p:tgtEl>
                                      </p:cBhvr>
                                    </p:animEffect>
                                  </p:childTnLst>
                                </p:cTn>
                              </p:par>
                              <p:par>
                                <p:cTn id="34" presetID="10" presetClass="entr" presetSubtype="0" fill="hold" nodeType="withEffect">
                                  <p:stCondLst>
                                    <p:cond delay="1200"/>
                                  </p:stCondLst>
                                  <p:childTnLst>
                                    <p:set>
                                      <p:cBhvr>
                                        <p:cTn id="35" dur="1" fill="hold">
                                          <p:stCondLst>
                                            <p:cond delay="0"/>
                                          </p:stCondLst>
                                        </p:cTn>
                                        <p:tgtEl>
                                          <p:spTgt spid="99"/>
                                        </p:tgtEl>
                                        <p:attrNameLst>
                                          <p:attrName>style.visibility</p:attrName>
                                        </p:attrNameLst>
                                      </p:cBhvr>
                                      <p:to>
                                        <p:strVal val="visible"/>
                                      </p:to>
                                    </p:set>
                                    <p:animEffect transition="in" filter="fade">
                                      <p:cBhvr>
                                        <p:cTn id="36" dur="500"/>
                                        <p:tgtEl>
                                          <p:spTgt spid="99"/>
                                        </p:tgtEl>
                                      </p:cBhvr>
                                    </p:animEffect>
                                  </p:childTnLst>
                                </p:cTn>
                              </p:par>
                            </p:childTnLst>
                          </p:cTn>
                        </p:par>
                        <p:par>
                          <p:cTn id="37" fill="hold">
                            <p:stCondLst>
                              <p:cond delay="4200"/>
                            </p:stCondLst>
                            <p:childTnLst>
                              <p:par>
                                <p:cTn id="38" presetID="10" presetClass="entr" presetSubtype="0" fill="hold" nodeType="afterEffect">
                                  <p:stCondLst>
                                    <p:cond delay="1500"/>
                                  </p:stCondLst>
                                  <p:childTnLst>
                                    <p:set>
                                      <p:cBhvr>
                                        <p:cTn id="39" dur="1" fill="hold">
                                          <p:stCondLst>
                                            <p:cond delay="0"/>
                                          </p:stCondLst>
                                        </p:cTn>
                                        <p:tgtEl>
                                          <p:spTgt spid="312"/>
                                        </p:tgtEl>
                                        <p:attrNameLst>
                                          <p:attrName>style.visibility</p:attrName>
                                        </p:attrNameLst>
                                      </p:cBhvr>
                                      <p:to>
                                        <p:strVal val="visible"/>
                                      </p:to>
                                    </p:set>
                                    <p:animEffect transition="in" filter="fade">
                                      <p:cBhvr>
                                        <p:cTn id="40" dur="500"/>
                                        <p:tgtEl>
                                          <p:spTgt spid="312"/>
                                        </p:tgtEl>
                                      </p:cBhvr>
                                    </p:animEffect>
                                  </p:childTnLst>
                                </p:cTn>
                              </p:par>
                              <p:par>
                                <p:cTn id="41" presetID="10" presetClass="entr" presetSubtype="0" fill="hold" nodeType="withEffect">
                                  <p:stCondLst>
                                    <p:cond delay="150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childTnLst>
                          </p:cTn>
                        </p:par>
                        <p:par>
                          <p:cTn id="44" fill="hold">
                            <p:stCondLst>
                              <p:cond delay="6200"/>
                            </p:stCondLst>
                            <p:childTnLst>
                              <p:par>
                                <p:cTn id="45" presetID="10" presetClass="entr" presetSubtype="0" fill="hold" nodeType="afterEffect">
                                  <p:stCondLst>
                                    <p:cond delay="1400"/>
                                  </p:stCondLst>
                                  <p:childTnLst>
                                    <p:set>
                                      <p:cBhvr>
                                        <p:cTn id="46" dur="1" fill="hold">
                                          <p:stCondLst>
                                            <p:cond delay="0"/>
                                          </p:stCondLst>
                                        </p:cTn>
                                        <p:tgtEl>
                                          <p:spTgt spid="305"/>
                                        </p:tgtEl>
                                        <p:attrNameLst>
                                          <p:attrName>style.visibility</p:attrName>
                                        </p:attrNameLst>
                                      </p:cBhvr>
                                      <p:to>
                                        <p:strVal val="visible"/>
                                      </p:to>
                                    </p:set>
                                    <p:animEffect transition="in" filter="fade">
                                      <p:cBhvr>
                                        <p:cTn id="47" dur="500"/>
                                        <p:tgtEl>
                                          <p:spTgt spid="305"/>
                                        </p:tgtEl>
                                      </p:cBhvr>
                                    </p:animEffect>
                                  </p:childTnLst>
                                </p:cTn>
                              </p:par>
                              <p:par>
                                <p:cTn id="48" presetID="10" presetClass="entr" presetSubtype="0" fill="hold" nodeType="withEffect">
                                  <p:stCondLst>
                                    <p:cond delay="140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32827" y="315765"/>
            <a:ext cx="392286" cy="391155"/>
          </a:xfrm>
          <a:prstGeom prst="rect">
            <a:avLst/>
          </a:prstGeom>
        </p:spPr>
      </p:pic>
      <p:sp>
        <p:nvSpPr>
          <p:cNvPr id="4" name="TextBox 3"/>
          <p:cNvSpPr txBox="1"/>
          <p:nvPr/>
        </p:nvSpPr>
        <p:spPr>
          <a:xfrm>
            <a:off x="499483" y="726817"/>
            <a:ext cx="374216" cy="180910"/>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TFVC</a:t>
            </a:r>
          </a:p>
        </p:txBody>
      </p:sp>
      <p:sp>
        <p:nvSpPr>
          <p:cNvPr id="5" name="TextBox 4"/>
          <p:cNvSpPr txBox="1"/>
          <p:nvPr/>
        </p:nvSpPr>
        <p:spPr>
          <a:xfrm>
            <a:off x="1602597" y="738993"/>
            <a:ext cx="374216" cy="180910"/>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GIT</a:t>
            </a:r>
          </a:p>
        </p:txBody>
      </p:sp>
      <p:sp>
        <p:nvSpPr>
          <p:cNvPr id="6" name="Freeform 147"/>
          <p:cNvSpPr/>
          <p:nvPr/>
        </p:nvSpPr>
        <p:spPr bwMode="auto">
          <a:xfrm rot="18885243">
            <a:off x="493236" y="305909"/>
            <a:ext cx="408208" cy="374730"/>
          </a:xfrm>
          <a:custGeom>
            <a:avLst/>
            <a:gdLst>
              <a:gd name="connsiteX0" fmla="*/ 1128170 w 1781998"/>
              <a:gd name="connsiteY0" fmla="*/ 224576 h 1635853"/>
              <a:gd name="connsiteX1" fmla="*/ 655588 w 1781998"/>
              <a:gd name="connsiteY1" fmla="*/ 222547 h 1635853"/>
              <a:gd name="connsiteX2" fmla="*/ 653559 w 1781998"/>
              <a:gd name="connsiteY2" fmla="*/ 695129 h 1635853"/>
              <a:gd name="connsiteX3" fmla="*/ 1126141 w 1781998"/>
              <a:gd name="connsiteY3" fmla="*/ 697158 h 1635853"/>
              <a:gd name="connsiteX4" fmla="*/ 1128170 w 1781998"/>
              <a:gd name="connsiteY4" fmla="*/ 224576 h 1635853"/>
              <a:gd name="connsiteX5" fmla="*/ 1217423 w 1781998"/>
              <a:gd name="connsiteY5" fmla="*/ 136087 h 1635853"/>
              <a:gd name="connsiteX6" fmla="*/ 1273867 w 1781998"/>
              <a:gd name="connsiteY6" fmla="*/ 714528 h 1635853"/>
              <a:gd name="connsiteX7" fmla="*/ 1244159 w 1781998"/>
              <a:gd name="connsiteY7" fmla="*/ 750580 h 1635853"/>
              <a:gd name="connsiteX8" fmla="*/ 1414820 w 1781998"/>
              <a:gd name="connsiteY8" fmla="*/ 922712 h 1635853"/>
              <a:gd name="connsiteX9" fmla="*/ 1415161 w 1781998"/>
              <a:gd name="connsiteY9" fmla="*/ 922435 h 1635853"/>
              <a:gd name="connsiteX10" fmla="*/ 1713248 w 1781998"/>
              <a:gd name="connsiteY10" fmla="*/ 954109 h 1635853"/>
              <a:gd name="connsiteX11" fmla="*/ 1711808 w 1781998"/>
              <a:gd name="connsiteY11" fmla="*/ 1289533 h 1635853"/>
              <a:gd name="connsiteX12" fmla="*/ 1376384 w 1781998"/>
              <a:gd name="connsiteY12" fmla="*/ 1288093 h 1635853"/>
              <a:gd name="connsiteX13" fmla="*/ 1325385 w 1781998"/>
              <a:gd name="connsiteY13" fmla="*/ 1030906 h 1635853"/>
              <a:gd name="connsiteX14" fmla="*/ 1335760 w 1781998"/>
              <a:gd name="connsiteY14" fmla="*/ 1011394 h 1635853"/>
              <a:gd name="connsiteX15" fmla="*/ 1158092 w 1781998"/>
              <a:gd name="connsiteY15" fmla="*/ 832194 h 1635853"/>
              <a:gd name="connsiteX16" fmla="*/ 1142241 w 1781998"/>
              <a:gd name="connsiteY16" fmla="*/ 845028 h 1635853"/>
              <a:gd name="connsiteX17" fmla="*/ 976756 w 1781998"/>
              <a:gd name="connsiteY17" fmla="*/ 911662 h 1635853"/>
              <a:gd name="connsiteX18" fmla="*/ 950207 w 1781998"/>
              <a:gd name="connsiteY18" fmla="*/ 914092 h 1635853"/>
              <a:gd name="connsiteX19" fmla="*/ 950207 w 1781998"/>
              <a:gd name="connsiteY19" fmla="*/ 1170145 h 1635853"/>
              <a:gd name="connsiteX20" fmla="*/ 980420 w 1781998"/>
              <a:gd name="connsiteY20" fmla="*/ 1179240 h 1635853"/>
              <a:gd name="connsiteX21" fmla="*/ 1058657 w 1781998"/>
              <a:gd name="connsiteY21" fmla="*/ 1231678 h 1635853"/>
              <a:gd name="connsiteX22" fmla="*/ 1057218 w 1781998"/>
              <a:gd name="connsiteY22" fmla="*/ 1567103 h 1635853"/>
              <a:gd name="connsiteX23" fmla="*/ 721793 w 1781998"/>
              <a:gd name="connsiteY23" fmla="*/ 1565663 h 1635853"/>
              <a:gd name="connsiteX24" fmla="*/ 723233 w 1781998"/>
              <a:gd name="connsiteY24" fmla="*/ 1230238 h 1635853"/>
              <a:gd name="connsiteX25" fmla="*/ 801918 w 1781998"/>
              <a:gd name="connsiteY25" fmla="*/ 1178474 h 1635853"/>
              <a:gd name="connsiteX26" fmla="*/ 831626 w 1781998"/>
              <a:gd name="connsiteY26" fmla="*/ 1172825 h 1635853"/>
              <a:gd name="connsiteX27" fmla="*/ 831626 w 1781998"/>
              <a:gd name="connsiteY27" fmla="*/ 913967 h 1635853"/>
              <a:gd name="connsiteX28" fmla="*/ 801098 w 1781998"/>
              <a:gd name="connsiteY28" fmla="*/ 910908 h 1635853"/>
              <a:gd name="connsiteX29" fmla="*/ 636191 w 1781998"/>
              <a:gd name="connsiteY29" fmla="*/ 842856 h 1635853"/>
              <a:gd name="connsiteX30" fmla="*/ 608761 w 1781998"/>
              <a:gd name="connsiteY30" fmla="*/ 820253 h 1635853"/>
              <a:gd name="connsiteX31" fmla="*/ 439045 w 1781998"/>
              <a:gd name="connsiteY31" fmla="*/ 988518 h 1635853"/>
              <a:gd name="connsiteX32" fmla="*/ 457380 w 1781998"/>
              <a:gd name="connsiteY32" fmla="*/ 1023725 h 1635853"/>
              <a:gd name="connsiteX33" fmla="*/ 404175 w 1781998"/>
              <a:gd name="connsiteY33" fmla="*/ 1280465 h 1635853"/>
              <a:gd name="connsiteX34" fmla="*/ 68751 w 1781998"/>
              <a:gd name="connsiteY34" fmla="*/ 1279025 h 1635853"/>
              <a:gd name="connsiteX35" fmla="*/ 70191 w 1781998"/>
              <a:gd name="connsiteY35" fmla="*/ 943600 h 1635853"/>
              <a:gd name="connsiteX36" fmla="*/ 327378 w 1781998"/>
              <a:gd name="connsiteY36" fmla="*/ 892602 h 1635853"/>
              <a:gd name="connsiteX37" fmla="*/ 353406 w 1781998"/>
              <a:gd name="connsiteY37" fmla="*/ 906442 h 1635853"/>
              <a:gd name="connsiteX38" fmla="*/ 525556 w 1781998"/>
              <a:gd name="connsiteY38" fmla="*/ 735764 h 1635853"/>
              <a:gd name="connsiteX39" fmla="*/ 505690 w 1781998"/>
              <a:gd name="connsiteY39" fmla="*/ 711230 h 1635853"/>
              <a:gd name="connsiteX40" fmla="*/ 567098 w 1781998"/>
              <a:gd name="connsiteY40" fmla="*/ 133295 h 1635853"/>
              <a:gd name="connsiteX41" fmla="*/ 1217423 w 1781998"/>
              <a:gd name="connsiteY41" fmla="*/ 136087 h 163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81998" h="1635853">
                <a:moveTo>
                  <a:pt x="1128170" y="224576"/>
                </a:moveTo>
                <a:cubicBezTo>
                  <a:pt x="998231" y="93516"/>
                  <a:pt x="786648" y="92608"/>
                  <a:pt x="655588" y="222547"/>
                </a:cubicBezTo>
                <a:cubicBezTo>
                  <a:pt x="524528" y="352486"/>
                  <a:pt x="523620" y="564069"/>
                  <a:pt x="653559" y="695129"/>
                </a:cubicBezTo>
                <a:cubicBezTo>
                  <a:pt x="783499" y="826189"/>
                  <a:pt x="995082" y="827097"/>
                  <a:pt x="1126141" y="697158"/>
                </a:cubicBezTo>
                <a:cubicBezTo>
                  <a:pt x="1257201" y="567218"/>
                  <a:pt x="1258110" y="355635"/>
                  <a:pt x="1128170" y="224576"/>
                </a:cubicBezTo>
                <a:close/>
                <a:moveTo>
                  <a:pt x="1217423" y="136087"/>
                </a:moveTo>
                <a:cubicBezTo>
                  <a:pt x="1373884" y="293896"/>
                  <a:pt x="1392484" y="536542"/>
                  <a:pt x="1273867" y="714528"/>
                </a:cubicBezTo>
                <a:lnTo>
                  <a:pt x="1244159" y="750580"/>
                </a:lnTo>
                <a:lnTo>
                  <a:pt x="1414820" y="922712"/>
                </a:lnTo>
                <a:lnTo>
                  <a:pt x="1415161" y="922435"/>
                </a:lnTo>
                <a:cubicBezTo>
                  <a:pt x="1507485" y="862045"/>
                  <a:pt x="1632549" y="872713"/>
                  <a:pt x="1713248" y="954109"/>
                </a:cubicBezTo>
                <a:cubicBezTo>
                  <a:pt x="1805475" y="1047131"/>
                  <a:pt x="1804831" y="1197305"/>
                  <a:pt x="1711808" y="1289533"/>
                </a:cubicBezTo>
                <a:cubicBezTo>
                  <a:pt x="1618785" y="1381760"/>
                  <a:pt x="1468611" y="1381116"/>
                  <a:pt x="1376384" y="1288093"/>
                </a:cubicBezTo>
                <a:cubicBezTo>
                  <a:pt x="1307213" y="1218326"/>
                  <a:pt x="1290283" y="1116411"/>
                  <a:pt x="1325385" y="1030906"/>
                </a:cubicBezTo>
                <a:lnTo>
                  <a:pt x="1335760" y="1011394"/>
                </a:lnTo>
                <a:lnTo>
                  <a:pt x="1158092" y="832194"/>
                </a:lnTo>
                <a:lnTo>
                  <a:pt x="1142241" y="845028"/>
                </a:lnTo>
                <a:cubicBezTo>
                  <a:pt x="1091099" y="878481"/>
                  <a:pt x="1034775" y="900687"/>
                  <a:pt x="976756" y="911662"/>
                </a:cubicBezTo>
                <a:lnTo>
                  <a:pt x="950207" y="914092"/>
                </a:lnTo>
                <a:lnTo>
                  <a:pt x="950207" y="1170145"/>
                </a:lnTo>
                <a:lnTo>
                  <a:pt x="980420" y="1179240"/>
                </a:lnTo>
                <a:cubicBezTo>
                  <a:pt x="1008922" y="1190940"/>
                  <a:pt x="1035601" y="1208423"/>
                  <a:pt x="1058657" y="1231678"/>
                </a:cubicBezTo>
                <a:cubicBezTo>
                  <a:pt x="1150885" y="1324701"/>
                  <a:pt x="1150240" y="1474875"/>
                  <a:pt x="1057218" y="1567103"/>
                </a:cubicBezTo>
                <a:cubicBezTo>
                  <a:pt x="964195" y="1659330"/>
                  <a:pt x="814021" y="1658685"/>
                  <a:pt x="721793" y="1565663"/>
                </a:cubicBezTo>
                <a:cubicBezTo>
                  <a:pt x="629566" y="1472640"/>
                  <a:pt x="630210" y="1322466"/>
                  <a:pt x="723233" y="1230238"/>
                </a:cubicBezTo>
                <a:cubicBezTo>
                  <a:pt x="746489" y="1207182"/>
                  <a:pt x="773317" y="1189929"/>
                  <a:pt x="801918" y="1178474"/>
                </a:cubicBezTo>
                <a:lnTo>
                  <a:pt x="831626" y="1172825"/>
                </a:lnTo>
                <a:lnTo>
                  <a:pt x="831626" y="913967"/>
                </a:lnTo>
                <a:lnTo>
                  <a:pt x="801098" y="910908"/>
                </a:lnTo>
                <a:cubicBezTo>
                  <a:pt x="743176" y="899436"/>
                  <a:pt x="687044" y="876747"/>
                  <a:pt x="636191" y="842856"/>
                </a:cubicBezTo>
                <a:lnTo>
                  <a:pt x="608761" y="820253"/>
                </a:lnTo>
                <a:lnTo>
                  <a:pt x="439045" y="988518"/>
                </a:lnTo>
                <a:lnTo>
                  <a:pt x="457380" y="1023725"/>
                </a:lnTo>
                <a:cubicBezTo>
                  <a:pt x="491747" y="1109528"/>
                  <a:pt x="473942" y="1211294"/>
                  <a:pt x="404175" y="1280465"/>
                </a:cubicBezTo>
                <a:cubicBezTo>
                  <a:pt x="311152" y="1372692"/>
                  <a:pt x="160978" y="1372048"/>
                  <a:pt x="68751" y="1279025"/>
                </a:cubicBezTo>
                <a:cubicBezTo>
                  <a:pt x="-23477" y="1186002"/>
                  <a:pt x="-22832" y="1035828"/>
                  <a:pt x="70191" y="943600"/>
                </a:cubicBezTo>
                <a:cubicBezTo>
                  <a:pt x="139958" y="874430"/>
                  <a:pt x="241873" y="857500"/>
                  <a:pt x="327378" y="892602"/>
                </a:cubicBezTo>
                <a:lnTo>
                  <a:pt x="353406" y="906442"/>
                </a:lnTo>
                <a:lnTo>
                  <a:pt x="525556" y="735764"/>
                </a:lnTo>
                <a:lnTo>
                  <a:pt x="505690" y="711230"/>
                </a:lnTo>
                <a:cubicBezTo>
                  <a:pt x="388606" y="532233"/>
                  <a:pt x="409289" y="289755"/>
                  <a:pt x="567098" y="133295"/>
                </a:cubicBezTo>
                <a:cubicBezTo>
                  <a:pt x="747451" y="-45516"/>
                  <a:pt x="1038612" y="-44267"/>
                  <a:pt x="1217423" y="136087"/>
                </a:cubicBezTo>
                <a:close/>
              </a:path>
            </a:pathLst>
          </a:cu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654011" y="339143"/>
            <a:ext cx="570347" cy="568584"/>
            <a:chOff x="6429889" y="3838242"/>
            <a:chExt cx="581866" cy="580068"/>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9" name="TextBox 8"/>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17" y="4476193"/>
            <a:ext cx="1848876" cy="19220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1781" y="315765"/>
            <a:ext cx="835596" cy="746178"/>
          </a:xfrm>
          <a:prstGeom prst="rect">
            <a:avLst/>
          </a:prstGeom>
        </p:spPr>
      </p:pic>
      <p:grpSp>
        <p:nvGrpSpPr>
          <p:cNvPr id="12" name="Group 11"/>
          <p:cNvGrpSpPr/>
          <p:nvPr/>
        </p:nvGrpSpPr>
        <p:grpSpPr>
          <a:xfrm>
            <a:off x="3771057" y="499159"/>
            <a:ext cx="395942" cy="452112"/>
            <a:chOff x="2331310" y="4180366"/>
            <a:chExt cx="395997" cy="452176"/>
          </a:xfrm>
        </p:grpSpPr>
        <p:pic>
          <p:nvPicPr>
            <p:cNvPr id="13" name="Picture 12" descr="logo_wide-cab47086.png"/>
            <p:cNvPicPr>
              <a:picLocks noChangeAspect="1"/>
            </p:cNvPicPr>
            <p:nvPr/>
          </p:nvPicPr>
          <p:blipFill rotWithShape="1">
            <a:blip r:embed="rId6" cstate="print">
              <a:extLst>
                <a:ext uri="{28A0092B-C50C-407E-A947-70E740481C1C}">
                  <a14:useLocalDpi xmlns:a14="http://schemas.microsoft.com/office/drawing/2010/main" val="0"/>
                </a:ext>
              </a:extLst>
            </a:blip>
            <a:srcRect r="69868"/>
            <a:stretch/>
          </p:blipFill>
          <p:spPr>
            <a:xfrm>
              <a:off x="2362645" y="4180366"/>
              <a:ext cx="352530" cy="321344"/>
            </a:xfrm>
            <a:prstGeom prst="rect">
              <a:avLst/>
            </a:prstGeom>
          </p:spPr>
        </p:pic>
        <p:sp>
          <p:nvSpPr>
            <p:cNvPr id="14" name="TextBox 13"/>
            <p:cNvSpPr txBox="1"/>
            <p:nvPr/>
          </p:nvSpPr>
          <p:spPr>
            <a:xfrm>
              <a:off x="2331310" y="4510376"/>
              <a:ext cx="395997" cy="122166"/>
            </a:xfrm>
            <a:prstGeom prst="rect">
              <a:avLst/>
            </a:prstGeom>
            <a:noFill/>
          </p:spPr>
          <p:txBody>
            <a:bodyPr wrap="none" lIns="0" tIns="0" rIns="0" bIns="0" rtlCol="0">
              <a:spAutoFit/>
            </a:bodyPr>
            <a:lstStyle/>
            <a:p>
              <a:pPr defTabSz="914049">
                <a:lnSpc>
                  <a:spcPct val="90000"/>
                </a:lnSpc>
                <a:spcAft>
                  <a:spcPts val="588"/>
                </a:spcAft>
              </a:pPr>
              <a:r>
                <a:rPr lang="en-US" sz="882" kern="0" dirty="0">
                  <a:gradFill>
                    <a:gsLst>
                      <a:gs pos="2917">
                        <a:srgbClr val="FFFFFF"/>
                      </a:gs>
                      <a:gs pos="30000">
                        <a:srgbClr val="FFFFFF"/>
                      </a:gs>
                    </a:gsLst>
                    <a:lin ang="5400000" scaled="0"/>
                  </a:gradFill>
                </a:rPr>
                <a:t>Vagrant</a:t>
              </a:r>
            </a:p>
          </p:txBody>
        </p:sp>
      </p:grpSp>
      <p:grpSp>
        <p:nvGrpSpPr>
          <p:cNvPr id="15" name="Group 14"/>
          <p:cNvGrpSpPr/>
          <p:nvPr/>
        </p:nvGrpSpPr>
        <p:grpSpPr>
          <a:xfrm>
            <a:off x="5525475" y="477165"/>
            <a:ext cx="682696" cy="442738"/>
            <a:chOff x="6236727" y="5075466"/>
            <a:chExt cx="1685512" cy="1093080"/>
          </a:xfrm>
        </p:grpSpPr>
        <p:grpSp>
          <p:nvGrpSpPr>
            <p:cNvPr id="16" name="Group 15"/>
            <p:cNvGrpSpPr/>
            <p:nvPr/>
          </p:nvGrpSpPr>
          <p:grpSpPr>
            <a:xfrm>
              <a:off x="6604927" y="5075466"/>
              <a:ext cx="1102201" cy="1054928"/>
              <a:chOff x="6604927" y="5075466"/>
              <a:chExt cx="1102201" cy="1054928"/>
            </a:xfrm>
          </p:grpSpPr>
          <p:sp>
            <p:nvSpPr>
              <p:cNvPr id="19" name="Diamond 18"/>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Parallelogram 19"/>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Parallelogram 20"/>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 name="Freeform 286"/>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287"/>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6809705" y="418043"/>
            <a:ext cx="991147" cy="512961"/>
            <a:chOff x="10082880" y="5743027"/>
            <a:chExt cx="1011165" cy="523323"/>
          </a:xfrm>
        </p:grpSpPr>
        <p:sp>
          <p:nvSpPr>
            <p:cNvPr id="23" name="TextBox 22"/>
            <p:cNvSpPr txBox="1"/>
            <p:nvPr/>
          </p:nvSpPr>
          <p:spPr>
            <a:xfrm>
              <a:off x="10082880" y="6112493"/>
              <a:ext cx="1011165" cy="153857"/>
            </a:xfrm>
            <a:prstGeom prst="rect">
              <a:avLst/>
            </a:prstGeom>
            <a:noFill/>
          </p:spPr>
          <p:txBody>
            <a:bodyPr wrap="square" lIns="0" tIns="0" rIns="0" bIns="0" rtlCol="0">
              <a:spAutoFit/>
            </a:bodyPr>
            <a:lstStyle/>
            <a:p>
              <a:pPr algn="ctr" defTabSz="914049"/>
              <a:r>
                <a:rPr lang="hu-HU" sz="980" dirty="0">
                  <a:solidFill>
                    <a:srgbClr val="A2FCB4"/>
                  </a:solidFill>
                  <a:ea typeface="Segoe UI" pitchFamily="34" charset="0"/>
                  <a:cs typeface="Segoe UI" pitchFamily="34" charset="0"/>
                </a:rPr>
                <a:t>Release</a:t>
              </a:r>
              <a:r>
                <a:rPr lang="en-US" sz="980" dirty="0">
                  <a:solidFill>
                    <a:srgbClr val="A2FCB4"/>
                  </a:solidFill>
                  <a:ea typeface="Segoe UI" pitchFamily="34" charset="0"/>
                  <a:cs typeface="Segoe UI" pitchFamily="34" charset="0"/>
                </a:rPr>
                <a:t> Manager</a:t>
              </a:r>
            </a:p>
          </p:txBody>
        </p:sp>
        <p:pic>
          <p:nvPicPr>
            <p:cNvPr id="24" name="Picture 23"/>
            <p:cNvPicPr>
              <a:picLocks/>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spTree>
    <p:extLst>
      <p:ext uri="{BB962C8B-B14F-4D97-AF65-F5344CB8AC3E}">
        <p14:creationId xmlns:p14="http://schemas.microsoft.com/office/powerpoint/2010/main" val="1768468090"/>
      </p:ext>
    </p:extLst>
  </p:cSld>
  <p:clrMapOvr>
    <a:masterClrMapping/>
  </p:clrMapOvr>
  <p:transition>
    <p:fade/>
  </p:transition>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169</Words>
  <Application>Microsoft Office PowerPoint</Application>
  <PresentationFormat>Widescreen</PresentationFormat>
  <Paragraphs>48</Paragraphs>
  <Slides>2</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Segoe UI</vt:lpstr>
      <vt:lpstr>Segoe UI Light</vt:lpstr>
      <vt:lpstr>Segoe UI Semibold</vt:lpstr>
      <vt:lpstr>Wingdings</vt:lpstr>
      <vt:lpstr>TEE14 Speaker PPT Template</vt:lpstr>
      <vt:lpstr>CI/CD toolchain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Ecosystem </dc:title>
  <dc:creator>Attila Ersek (Prohuman)</dc:creator>
  <cp:lastModifiedBy>Attila Ersek (Prohuman)</cp:lastModifiedBy>
  <cp:revision>6</cp:revision>
  <dcterms:created xsi:type="dcterms:W3CDTF">2016-09-16T08:56:47Z</dcterms:created>
  <dcterms:modified xsi:type="dcterms:W3CDTF">2016-09-19T10:29:54Z</dcterms:modified>
</cp:coreProperties>
</file>